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Earth- Earth/Sun Relationships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350" y="5056632"/>
            <a:ext cx="6477000" cy="1174088"/>
          </a:xfrm>
        </p:spPr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Bergum</a:t>
            </a:r>
            <a:endParaRPr lang="en-US" dirty="0"/>
          </a:p>
        </p:txBody>
      </p:sp>
      <p:pic>
        <p:nvPicPr>
          <p:cNvPr id="4" name="Picture 3" descr="Sun-Earth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15">
            <a:off x="4226171" y="389383"/>
            <a:ext cx="4365624" cy="3274218"/>
          </a:xfrm>
          <a:prstGeom prst="rect">
            <a:avLst/>
          </a:prstGeom>
        </p:spPr>
      </p:pic>
      <p:pic>
        <p:nvPicPr>
          <p:cNvPr id="5" name="Picture 4" descr="Sunse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0222">
            <a:off x="6003893" y="4524374"/>
            <a:ext cx="2301875" cy="23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Understand: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Weather			Tropic of Cancer</a:t>
            </a:r>
          </a:p>
          <a:p>
            <a:r>
              <a:rPr lang="en-US" dirty="0" smtClean="0"/>
              <a:t>Climate			Tropic of Capricorn</a:t>
            </a:r>
          </a:p>
          <a:p>
            <a:r>
              <a:rPr lang="en-US" dirty="0" smtClean="0"/>
              <a:t>Axis</a:t>
            </a:r>
          </a:p>
          <a:p>
            <a:r>
              <a:rPr lang="en-US" dirty="0" smtClean="0"/>
              <a:t>Revolution</a:t>
            </a:r>
          </a:p>
          <a:p>
            <a:r>
              <a:rPr lang="en-US" dirty="0" smtClean="0"/>
              <a:t>Rotation</a:t>
            </a:r>
          </a:p>
          <a:p>
            <a:r>
              <a:rPr lang="en-US" dirty="0" smtClean="0"/>
              <a:t>Equinox</a:t>
            </a:r>
          </a:p>
          <a:p>
            <a:r>
              <a:rPr lang="en-US" dirty="0" smtClean="0"/>
              <a:t>Solstice</a:t>
            </a:r>
            <a:endParaRPr lang="en-US" dirty="0"/>
          </a:p>
        </p:txBody>
      </p:sp>
      <p:pic>
        <p:nvPicPr>
          <p:cNvPr id="4" name="Picture 3" descr="geography-terms-flashcard-thumbnai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1397">
            <a:off x="4376642" y="3488795"/>
            <a:ext cx="3348695" cy="278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Equinoxes and Solstices?</a:t>
            </a:r>
          </a:p>
          <a:p>
            <a:r>
              <a:rPr lang="en-US" dirty="0" smtClean="0"/>
              <a:t>What is the difference between weather and climate?</a:t>
            </a:r>
          </a:p>
          <a:p>
            <a:r>
              <a:rPr lang="en-US" dirty="0" smtClean="0"/>
              <a:t>How does the tilt of the earth and its revolution affect temperature and seasons on earth?</a:t>
            </a:r>
          </a:p>
          <a:p>
            <a:endParaRPr lang="en-US" dirty="0"/>
          </a:p>
        </p:txBody>
      </p:sp>
      <p:pic>
        <p:nvPicPr>
          <p:cNvPr id="4" name="Picture 3" descr="3497344-question-mark-on-a-fire-like-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0" y="3936999"/>
            <a:ext cx="2492375" cy="24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The Difference Between Weather and Climate.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term </a:t>
            </a:r>
            <a:r>
              <a:rPr lang="en-US" b="1" dirty="0" smtClean="0"/>
              <a:t>weather</a:t>
            </a:r>
            <a:r>
              <a:rPr lang="en-US" dirty="0" smtClean="0"/>
              <a:t> means </a:t>
            </a:r>
            <a:r>
              <a:rPr lang="en-US" u="sng" dirty="0" smtClean="0"/>
              <a:t>the condition of the atmosphere at a given time/place.</a:t>
            </a:r>
          </a:p>
          <a:p>
            <a:r>
              <a:rPr lang="en-US" dirty="0" smtClean="0"/>
              <a:t>B. Whereas </a:t>
            </a:r>
            <a:r>
              <a:rPr lang="en-US" b="1" dirty="0" smtClean="0"/>
              <a:t>climate</a:t>
            </a:r>
            <a:r>
              <a:rPr lang="en-US" dirty="0" smtClean="0"/>
              <a:t> indicates </a:t>
            </a:r>
            <a:r>
              <a:rPr lang="en-US" u="sng" dirty="0" smtClean="0"/>
              <a:t>weather conditions in a geographic region over time. </a:t>
            </a:r>
          </a:p>
          <a:p>
            <a:r>
              <a:rPr lang="en-US" dirty="0" smtClean="0"/>
              <a:t>Both weather and climate are strongly influenced by </a:t>
            </a:r>
            <a:r>
              <a:rPr lang="en-US" u="sng" dirty="0" smtClean="0"/>
              <a:t>solar energy in the form of heat and light. </a:t>
            </a:r>
            <a:endParaRPr lang="en-US" u="sng" dirty="0"/>
          </a:p>
        </p:txBody>
      </p:sp>
      <p:pic>
        <p:nvPicPr>
          <p:cNvPr id="4" name="Picture 3" descr="20120110-difference-between-weather-and-climate-500p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3" y="4632961"/>
            <a:ext cx="3809999" cy="2225039"/>
          </a:xfrm>
          <a:prstGeom prst="rect">
            <a:avLst/>
          </a:prstGeom>
        </p:spPr>
      </p:pic>
      <p:pic>
        <p:nvPicPr>
          <p:cNvPr id="5" name="Picture 4" descr="lightbox-weather-vs-climat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106" y="4602473"/>
            <a:ext cx="3712514" cy="2255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850" y="980999"/>
            <a:ext cx="1729150" cy="17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The Earth and Direct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earth sits on an </a:t>
            </a:r>
            <a:r>
              <a:rPr lang="en-US" b="1" dirty="0" smtClean="0"/>
              <a:t>axis</a:t>
            </a:r>
            <a:r>
              <a:rPr lang="en-US" dirty="0" smtClean="0"/>
              <a:t> or </a:t>
            </a:r>
            <a:r>
              <a:rPr lang="en-US" u="sng" dirty="0" smtClean="0"/>
              <a:t>tilt in relation to our sun. </a:t>
            </a:r>
          </a:p>
          <a:p>
            <a:r>
              <a:rPr lang="en-US" dirty="0" smtClean="0"/>
              <a:t>B. The </a:t>
            </a:r>
            <a:r>
              <a:rPr lang="en-US" b="1" dirty="0" smtClean="0"/>
              <a:t>axis</a:t>
            </a:r>
            <a:r>
              <a:rPr lang="en-US" dirty="0" smtClean="0"/>
              <a:t> is tilted at 23.5° so </a:t>
            </a:r>
            <a:r>
              <a:rPr lang="en-US" u="sng" dirty="0" smtClean="0"/>
              <a:t>different parts of the earth receive different amounts of solar energy. </a:t>
            </a:r>
          </a:p>
          <a:p>
            <a:r>
              <a:rPr lang="en-US" dirty="0" smtClean="0"/>
              <a:t>C. More </a:t>
            </a:r>
            <a:r>
              <a:rPr lang="en-US" u="sng" dirty="0" smtClean="0"/>
              <a:t>at (low latitudes) tropics, very warm.</a:t>
            </a:r>
          </a:p>
          <a:p>
            <a:r>
              <a:rPr lang="en-US" dirty="0" smtClean="0"/>
              <a:t>D. Less </a:t>
            </a:r>
            <a:r>
              <a:rPr lang="en-US" u="sng" dirty="0" smtClean="0"/>
              <a:t>at (high latitudes) polar regions, mostly cold.</a:t>
            </a:r>
            <a:endParaRPr lang="en-US" u="sng" dirty="0"/>
          </a:p>
        </p:txBody>
      </p:sp>
      <p:pic>
        <p:nvPicPr>
          <p:cNvPr id="4" name="Picture 3" descr="dev_712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43982"/>
            <a:ext cx="4000500" cy="2014018"/>
          </a:xfrm>
          <a:prstGeom prst="rect">
            <a:avLst/>
          </a:prstGeom>
        </p:spPr>
      </p:pic>
      <p:pic>
        <p:nvPicPr>
          <p:cNvPr id="5" name="Picture 4" descr="mid-Pulse_of_Snow_and_Sea_Ice.ogv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75" y="4830961"/>
            <a:ext cx="3603625" cy="202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The Earth and Direct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 The earth moves in space in both a </a:t>
            </a:r>
            <a:r>
              <a:rPr lang="en-US" b="1" dirty="0" smtClean="0"/>
              <a:t>rotation</a:t>
            </a:r>
            <a:r>
              <a:rPr lang="en-US" dirty="0" smtClean="0"/>
              <a:t>, </a:t>
            </a:r>
            <a:r>
              <a:rPr lang="en-US" u="sng" dirty="0" smtClean="0"/>
              <a:t>one complete spin on its axis</a:t>
            </a:r>
            <a:r>
              <a:rPr lang="en-US" dirty="0" smtClean="0"/>
              <a:t> and a </a:t>
            </a:r>
            <a:r>
              <a:rPr lang="en-US" b="1" dirty="0" smtClean="0"/>
              <a:t>revolution</a:t>
            </a:r>
            <a:r>
              <a:rPr lang="en-US" dirty="0" smtClean="0"/>
              <a:t>, </a:t>
            </a:r>
            <a:r>
              <a:rPr lang="en-US" u="sng" dirty="0" smtClean="0"/>
              <a:t>one elliptical orbit around the sun. </a:t>
            </a:r>
          </a:p>
          <a:p>
            <a:r>
              <a:rPr lang="en-US" dirty="0" smtClean="0"/>
              <a:t>F. As the earth rotates and revolves </a:t>
            </a:r>
            <a:r>
              <a:rPr lang="en-US" u="sng" dirty="0" smtClean="0"/>
              <a:t>the position of direct sunlight changes.</a:t>
            </a:r>
          </a:p>
          <a:p>
            <a:r>
              <a:rPr lang="en-US" dirty="0" smtClean="0"/>
              <a:t>G. This causes areas on earth to </a:t>
            </a:r>
            <a:r>
              <a:rPr lang="en-US" u="sng" dirty="0" smtClean="0"/>
              <a:t>heat up and cool down at different rates. </a:t>
            </a:r>
            <a:endParaRPr lang="en-US" u="sng" dirty="0"/>
          </a:p>
        </p:txBody>
      </p:sp>
      <p:pic>
        <p:nvPicPr>
          <p:cNvPr id="4" name="Picture 3" descr="zu3-1-mec_2s_eng-thumb-240x169-56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4962062"/>
            <a:ext cx="2778125" cy="1956263"/>
          </a:xfrm>
          <a:prstGeom prst="rect">
            <a:avLst/>
          </a:prstGeom>
        </p:spPr>
      </p:pic>
      <p:pic>
        <p:nvPicPr>
          <p:cNvPr id="5" name="Picture 4" descr="RotationVersusRevolu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25" y="4707905"/>
            <a:ext cx="2873375" cy="215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The Earth and Direct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51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H. Certain lines on the earth show the position of the        sun and direct sunlight and are called tropics.</a:t>
            </a:r>
          </a:p>
          <a:p>
            <a:pPr lvl="1"/>
            <a:r>
              <a:rPr lang="en-US" dirty="0" smtClean="0"/>
              <a:t>1. The </a:t>
            </a:r>
            <a:r>
              <a:rPr lang="en-US" b="1" dirty="0" smtClean="0"/>
              <a:t>Tropic of Cancer </a:t>
            </a:r>
            <a:r>
              <a:rPr lang="en-US" dirty="0" smtClean="0"/>
              <a:t>is </a:t>
            </a:r>
            <a:r>
              <a:rPr lang="en-US" u="sng" dirty="0" smtClean="0"/>
              <a:t>23.5° N. of the equator.</a:t>
            </a:r>
          </a:p>
          <a:p>
            <a:pPr lvl="1"/>
            <a:r>
              <a:rPr lang="en-US" dirty="0" smtClean="0"/>
              <a:t>2. The </a:t>
            </a:r>
            <a:r>
              <a:rPr lang="en-US" b="1" dirty="0" smtClean="0"/>
              <a:t>Tropic of Capricorn </a:t>
            </a:r>
            <a:r>
              <a:rPr lang="en-US" dirty="0" smtClean="0"/>
              <a:t>is </a:t>
            </a:r>
            <a:r>
              <a:rPr lang="en-US" u="sng" dirty="0" smtClean="0"/>
              <a:t>23.5° S. of the equator.</a:t>
            </a:r>
          </a:p>
          <a:p>
            <a:pPr lvl="1"/>
            <a:endParaRPr lang="en-US" u="sng" dirty="0"/>
          </a:p>
          <a:p>
            <a:pPr marL="457200" lvl="1" indent="0">
              <a:buNone/>
            </a:pPr>
            <a:r>
              <a:rPr lang="en-US" dirty="0" smtClean="0"/>
              <a:t>I. A </a:t>
            </a:r>
            <a:r>
              <a:rPr lang="en-US" b="1" dirty="0" smtClean="0"/>
              <a:t>solstice</a:t>
            </a:r>
            <a:r>
              <a:rPr lang="en-US" dirty="0" smtClean="0"/>
              <a:t> occurs when </a:t>
            </a:r>
            <a:r>
              <a:rPr lang="en-US" u="sng" dirty="0" smtClean="0"/>
              <a:t>the poles point at their greatest angle toward or away from the sun.</a:t>
            </a:r>
          </a:p>
          <a:p>
            <a:pPr marL="798513" lvl="2" indent="0">
              <a:buNone/>
            </a:pPr>
            <a:r>
              <a:rPr lang="en-US" dirty="0" smtClean="0"/>
              <a:t>1. About June 21 </a:t>
            </a:r>
            <a:r>
              <a:rPr lang="en-US" u="sng" dirty="0" smtClean="0"/>
              <a:t>summer solstice, Cancer has direct rays (Longest day).</a:t>
            </a:r>
          </a:p>
          <a:p>
            <a:pPr marL="798513" lvl="2" indent="0">
              <a:buNone/>
            </a:pPr>
            <a:r>
              <a:rPr lang="en-US" dirty="0" smtClean="0"/>
              <a:t>2. About Dec 21 </a:t>
            </a:r>
            <a:r>
              <a:rPr lang="en-US" u="sng" dirty="0" smtClean="0"/>
              <a:t>winter solstice, Capricorn has direct rays (Shortest day).</a:t>
            </a:r>
          </a:p>
        </p:txBody>
      </p:sp>
    </p:spTree>
    <p:extLst>
      <p:ext uri="{BB962C8B-B14F-4D97-AF65-F5344CB8AC3E}">
        <p14:creationId xmlns:p14="http://schemas.microsoft.com/office/powerpoint/2010/main" val="37174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The Earth and Direct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 An </a:t>
            </a:r>
            <a:r>
              <a:rPr lang="en-US" b="1" dirty="0" smtClean="0"/>
              <a:t>equinox</a:t>
            </a:r>
            <a:r>
              <a:rPr lang="en-US" dirty="0" smtClean="0"/>
              <a:t> occurs when </a:t>
            </a:r>
            <a:r>
              <a:rPr lang="en-US" u="sng" dirty="0" smtClean="0"/>
              <a:t>direct sun rays are on the equator (“equal night”).</a:t>
            </a:r>
          </a:p>
          <a:p>
            <a:pPr lvl="1"/>
            <a:r>
              <a:rPr lang="en-US" dirty="0" smtClean="0"/>
              <a:t>1. About March 21 </a:t>
            </a:r>
            <a:r>
              <a:rPr lang="en-US" u="sng" dirty="0" smtClean="0"/>
              <a:t>is the spring equinox, Northern Hemisphere.</a:t>
            </a:r>
          </a:p>
          <a:p>
            <a:pPr lvl="1"/>
            <a:r>
              <a:rPr lang="en-US" dirty="0" smtClean="0"/>
              <a:t>2. About September 21 </a:t>
            </a:r>
            <a:r>
              <a:rPr lang="en-US" u="sng" dirty="0" smtClean="0"/>
              <a:t>is the fall equinox, Northern Hemisphere.</a:t>
            </a:r>
            <a:endParaRPr lang="en-US" u="sng" dirty="0"/>
          </a:p>
          <a:p>
            <a:pPr lvl="1"/>
            <a:r>
              <a:rPr lang="en-US" u="sng" dirty="0" smtClean="0"/>
              <a:t>(This is reversed in the Southern Hemisphere). </a:t>
            </a:r>
            <a:endParaRPr lang="en-US" u="sng" dirty="0"/>
          </a:p>
        </p:txBody>
      </p:sp>
      <p:pic>
        <p:nvPicPr>
          <p:cNvPr id="4" name="Picture 3" descr="earth-til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4" y="4627940"/>
            <a:ext cx="2809875" cy="2230060"/>
          </a:xfrm>
          <a:prstGeom prst="rect">
            <a:avLst/>
          </a:prstGeom>
        </p:spPr>
      </p:pic>
      <p:pic>
        <p:nvPicPr>
          <p:cNvPr id="5" name="Picture 4" descr="seasons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70" y="4779942"/>
            <a:ext cx="3168554" cy="1900255"/>
          </a:xfrm>
          <a:prstGeom prst="rect">
            <a:avLst/>
          </a:prstGeom>
        </p:spPr>
      </p:pic>
      <p:pic>
        <p:nvPicPr>
          <p:cNvPr id="6" name="Picture 5" descr="Earth-lighting-equinox_EN1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25" y="4869527"/>
            <a:ext cx="3276695" cy="19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235</TotalTime>
  <Words>415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Goudy Old Style</vt:lpstr>
      <vt:lpstr>Impact</vt:lpstr>
      <vt:lpstr>Rockwell</vt:lpstr>
      <vt:lpstr>Inkwell</vt:lpstr>
      <vt:lpstr>Physical Earth- Earth/Sun Relationships</vt:lpstr>
      <vt:lpstr>Terms To Understand:</vt:lpstr>
      <vt:lpstr>Questions to Answer:</vt:lpstr>
      <vt:lpstr>I. The Difference Between Weather and Climate.</vt:lpstr>
      <vt:lpstr>II. The Earth and Direct Sunlight</vt:lpstr>
      <vt:lpstr>II. The Earth and Direct Sunlight</vt:lpstr>
      <vt:lpstr>II. The Earth and Direct Sunlight</vt:lpstr>
      <vt:lpstr>II. The Earth and Direct Sunlight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Earth- Earth/Sun Relationships</dc:title>
  <dc:creator>CHRIS BERGUM</dc:creator>
  <cp:lastModifiedBy>Christopher Bergum</cp:lastModifiedBy>
  <cp:revision>12</cp:revision>
  <dcterms:created xsi:type="dcterms:W3CDTF">2012-10-28T20:43:48Z</dcterms:created>
  <dcterms:modified xsi:type="dcterms:W3CDTF">2013-08-22T20:23:21Z</dcterms:modified>
</cp:coreProperties>
</file>