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9" r:id="rId1"/>
  </p:sldMasterIdLst>
  <p:notesMasterIdLst>
    <p:notesMasterId r:id="rId68"/>
  </p:notesMasterIdLst>
  <p:handoutMasterIdLst>
    <p:handoutMasterId r:id="rId69"/>
  </p:handoutMasterIdLst>
  <p:sldIdLst>
    <p:sldId id="256" r:id="rId2"/>
    <p:sldId id="316" r:id="rId3"/>
    <p:sldId id="313" r:id="rId4"/>
    <p:sldId id="314" r:id="rId5"/>
    <p:sldId id="306" r:id="rId6"/>
    <p:sldId id="307" r:id="rId7"/>
    <p:sldId id="309" r:id="rId8"/>
    <p:sldId id="310" r:id="rId9"/>
    <p:sldId id="282" r:id="rId10"/>
    <p:sldId id="283" r:id="rId11"/>
    <p:sldId id="286" r:id="rId12"/>
    <p:sldId id="257" r:id="rId13"/>
    <p:sldId id="280" r:id="rId14"/>
    <p:sldId id="281" r:id="rId15"/>
    <p:sldId id="261" r:id="rId16"/>
    <p:sldId id="284" r:id="rId17"/>
    <p:sldId id="262" r:id="rId18"/>
    <p:sldId id="263" r:id="rId19"/>
    <p:sldId id="285" r:id="rId20"/>
    <p:sldId id="287" r:id="rId21"/>
    <p:sldId id="288" r:id="rId22"/>
    <p:sldId id="264" r:id="rId23"/>
    <p:sldId id="317" r:id="rId24"/>
    <p:sldId id="296" r:id="rId25"/>
    <p:sldId id="266" r:id="rId26"/>
    <p:sldId id="297" r:id="rId27"/>
    <p:sldId id="268" r:id="rId28"/>
    <p:sldId id="258" r:id="rId29"/>
    <p:sldId id="265" r:id="rId30"/>
    <p:sldId id="267" r:id="rId31"/>
    <p:sldId id="298" r:id="rId32"/>
    <p:sldId id="269" r:id="rId33"/>
    <p:sldId id="270" r:id="rId34"/>
    <p:sldId id="318" r:id="rId35"/>
    <p:sldId id="304" r:id="rId36"/>
    <p:sldId id="320" r:id="rId37"/>
    <p:sldId id="272" r:id="rId38"/>
    <p:sldId id="321" r:id="rId39"/>
    <p:sldId id="273" r:id="rId40"/>
    <p:sldId id="311" r:id="rId41"/>
    <p:sldId id="312" r:id="rId42"/>
    <p:sldId id="303" r:id="rId43"/>
    <p:sldId id="322" r:id="rId44"/>
    <p:sldId id="299" r:id="rId45"/>
    <p:sldId id="323" r:id="rId46"/>
    <p:sldId id="271" r:id="rId47"/>
    <p:sldId id="274" r:id="rId48"/>
    <p:sldId id="300" r:id="rId49"/>
    <p:sldId id="277" r:id="rId50"/>
    <p:sldId id="301" r:id="rId51"/>
    <p:sldId id="278" r:id="rId52"/>
    <p:sldId id="324" r:id="rId53"/>
    <p:sldId id="325" r:id="rId54"/>
    <p:sldId id="319" r:id="rId55"/>
    <p:sldId id="260" r:id="rId56"/>
    <p:sldId id="289" r:id="rId57"/>
    <p:sldId id="294" r:id="rId58"/>
    <p:sldId id="290" r:id="rId59"/>
    <p:sldId id="295" r:id="rId60"/>
    <p:sldId id="302" r:id="rId61"/>
    <p:sldId id="291" r:id="rId62"/>
    <p:sldId id="279" r:id="rId63"/>
    <p:sldId id="292" r:id="rId64"/>
    <p:sldId id="326" r:id="rId65"/>
    <p:sldId id="293" r:id="rId66"/>
    <p:sldId id="327" r:id="rId67"/>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bg1"/>
        </a:solidFill>
        <a:latin typeface="Arial" charset="0"/>
        <a:ea typeface="+mn-ea"/>
        <a:cs typeface="+mn-cs"/>
      </a:defRPr>
    </a:lvl1pPr>
    <a:lvl2pPr marL="457200" algn="l" rtl="0" eaLnBrk="0" fontAlgn="base" hangingPunct="0">
      <a:spcBef>
        <a:spcPct val="0"/>
      </a:spcBef>
      <a:spcAft>
        <a:spcPct val="0"/>
      </a:spcAft>
      <a:defRPr sz="1600" kern="1200">
        <a:solidFill>
          <a:schemeClr val="bg1"/>
        </a:solidFill>
        <a:latin typeface="Arial" charset="0"/>
        <a:ea typeface="+mn-ea"/>
        <a:cs typeface="+mn-cs"/>
      </a:defRPr>
    </a:lvl2pPr>
    <a:lvl3pPr marL="914400" algn="l" rtl="0" eaLnBrk="0" fontAlgn="base" hangingPunct="0">
      <a:spcBef>
        <a:spcPct val="0"/>
      </a:spcBef>
      <a:spcAft>
        <a:spcPct val="0"/>
      </a:spcAft>
      <a:defRPr sz="1600" kern="1200">
        <a:solidFill>
          <a:schemeClr val="bg1"/>
        </a:solidFill>
        <a:latin typeface="Arial" charset="0"/>
        <a:ea typeface="+mn-ea"/>
        <a:cs typeface="+mn-cs"/>
      </a:defRPr>
    </a:lvl3pPr>
    <a:lvl4pPr marL="1371600" algn="l" rtl="0" eaLnBrk="0" fontAlgn="base" hangingPunct="0">
      <a:spcBef>
        <a:spcPct val="0"/>
      </a:spcBef>
      <a:spcAft>
        <a:spcPct val="0"/>
      </a:spcAft>
      <a:defRPr sz="1600" kern="1200">
        <a:solidFill>
          <a:schemeClr val="bg1"/>
        </a:solidFill>
        <a:latin typeface="Arial" charset="0"/>
        <a:ea typeface="+mn-ea"/>
        <a:cs typeface="+mn-cs"/>
      </a:defRPr>
    </a:lvl4pPr>
    <a:lvl5pPr marL="1828800" algn="l" rtl="0" eaLnBrk="0" fontAlgn="base" hangingPunct="0">
      <a:spcBef>
        <a:spcPct val="0"/>
      </a:spcBef>
      <a:spcAft>
        <a:spcPct val="0"/>
      </a:spcAft>
      <a:defRPr sz="1600" kern="1200">
        <a:solidFill>
          <a:schemeClr val="bg1"/>
        </a:solidFill>
        <a:latin typeface="Arial" charset="0"/>
        <a:ea typeface="+mn-ea"/>
        <a:cs typeface="+mn-cs"/>
      </a:defRPr>
    </a:lvl5pPr>
    <a:lvl6pPr marL="2286000" algn="l" defTabSz="457200" rtl="0" eaLnBrk="1" latinLnBrk="0" hangingPunct="1">
      <a:defRPr sz="1600" kern="1200">
        <a:solidFill>
          <a:schemeClr val="bg1"/>
        </a:solidFill>
        <a:latin typeface="Arial" charset="0"/>
        <a:ea typeface="+mn-ea"/>
        <a:cs typeface="+mn-cs"/>
      </a:defRPr>
    </a:lvl6pPr>
    <a:lvl7pPr marL="2743200" algn="l" defTabSz="457200" rtl="0" eaLnBrk="1" latinLnBrk="0" hangingPunct="1">
      <a:defRPr sz="1600" kern="1200">
        <a:solidFill>
          <a:schemeClr val="bg1"/>
        </a:solidFill>
        <a:latin typeface="Arial" charset="0"/>
        <a:ea typeface="+mn-ea"/>
        <a:cs typeface="+mn-cs"/>
      </a:defRPr>
    </a:lvl7pPr>
    <a:lvl8pPr marL="3200400" algn="l" defTabSz="457200" rtl="0" eaLnBrk="1" latinLnBrk="0" hangingPunct="1">
      <a:defRPr sz="1600" kern="1200">
        <a:solidFill>
          <a:schemeClr val="bg1"/>
        </a:solidFill>
        <a:latin typeface="Arial" charset="0"/>
        <a:ea typeface="+mn-ea"/>
        <a:cs typeface="+mn-cs"/>
      </a:defRPr>
    </a:lvl8pPr>
    <a:lvl9pPr marL="3657600" algn="l" defTabSz="457200" rtl="0" eaLnBrk="1" latinLnBrk="0" hangingPunct="1">
      <a:defRPr sz="1600"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21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FECAB55-F5F0-4F43-B90C-06A3F9E0B0A4}" type="datetime1">
              <a:rPr lang="en-US"/>
              <a:pPr>
                <a:defRPr/>
              </a:pPr>
              <a:t>11/21/2014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B53C119-4BBA-3544-8E10-5793FDB86BA1}" type="slidenum">
              <a:rPr lang="en-US"/>
              <a:pPr>
                <a:defRPr/>
              </a:pPr>
              <a:t>‹#›</a:t>
            </a:fld>
            <a:endParaRPr lang="en-US"/>
          </a:p>
        </p:txBody>
      </p:sp>
    </p:spTree>
    <p:extLst>
      <p:ext uri="{BB962C8B-B14F-4D97-AF65-F5344CB8AC3E}">
        <p14:creationId xmlns:p14="http://schemas.microsoft.com/office/powerpoint/2010/main" val="4265338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charset="0"/>
              </a:defRPr>
            </a:lvl1pPr>
          </a:lstStyle>
          <a:p>
            <a:pPr>
              <a:defRPr/>
            </a:pPr>
            <a:endParaRPr lang="en-US"/>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charset="0"/>
              </a:defRPr>
            </a:lvl1pPr>
          </a:lstStyle>
          <a:p>
            <a:pPr>
              <a:defRPr/>
            </a:pPr>
            <a:endParaRPr lang="en-US"/>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charset="0"/>
              </a:defRPr>
            </a:lvl1pPr>
          </a:lstStyle>
          <a:p>
            <a:pPr>
              <a:defRPr/>
            </a:pPr>
            <a:fld id="{25F29683-8349-5645-9AD2-06DB41E259E2}" type="slidenum">
              <a:rPr lang="en-US"/>
              <a:pPr>
                <a:defRPr/>
              </a:pPr>
              <a:t>‹#›</a:t>
            </a:fld>
            <a:endParaRPr lang="en-US"/>
          </a:p>
        </p:txBody>
      </p:sp>
    </p:spTree>
    <p:extLst>
      <p:ext uri="{BB962C8B-B14F-4D97-AF65-F5344CB8AC3E}">
        <p14:creationId xmlns:p14="http://schemas.microsoft.com/office/powerpoint/2010/main" val="4137804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1C89F2E-B170-E849-8441-96C511F1ED80}"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76841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4353C8C-A69F-5D49-8116-278610355748}" type="slidenum">
              <a:rPr lang="en-US"/>
              <a:pPr/>
              <a:t>13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11444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E20BB5D-9BAC-ED4D-8437-F83DFFA1106B}" type="slidenum">
              <a:rPr lang="en-US"/>
              <a:pPr/>
              <a:t>14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01264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2CD19D9-F68A-AD4B-A419-F6A6B09F1EFF}" type="slidenum">
              <a:rPr lang="en-US"/>
              <a:pPr/>
              <a:t>15</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32185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5061258-8B85-6248-96B0-EAF691F8E0D9}" type="slidenum">
              <a:rPr lang="en-US"/>
              <a:pPr/>
              <a:t>16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01480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0E79117-EB41-824B-A833-199892DFE4B0}" type="slidenum">
              <a:rPr lang="en-US"/>
              <a:pPr/>
              <a:t>17</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6444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82C721D-16DF-D84A-AD95-6D5AB75DA1DB}" type="slidenum">
              <a:rPr lang="en-US"/>
              <a:pPr/>
              <a:t>18</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54691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E8C924B-0BFD-7E4F-89AD-E867C9EA0E84}" type="slidenum">
              <a:rPr lang="en-US"/>
              <a:pPr/>
              <a:t>19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1209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891A555-09B4-BD4C-8A50-387961F6724D}" type="slidenum">
              <a:rPr lang="en-US"/>
              <a:pPr/>
              <a:t>20</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1566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1B32F3D-8CDE-7041-B8A3-1D2495EDFB48}" type="slidenum">
              <a:rPr lang="en-US"/>
              <a:pPr/>
              <a:t>21</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84959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B996179-E73C-A943-9415-13DCE3D00B93}" type="slidenum">
              <a:rPr lang="en-US"/>
              <a:pPr/>
              <a:t>22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15808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B01B875-1AA1-544C-9079-5ACB5B31E8DB}" type="slidenum">
              <a:rPr lang="en-US"/>
              <a:pPr/>
              <a:t>5</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80154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0D80F07-F33D-D245-A732-04202DDA7EBF}" type="slidenum">
              <a:rPr lang="en-US"/>
              <a:pPr/>
              <a:t>24</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28272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8F4177D-8B1C-5044-8157-796CF0A7CC34}" type="slidenum">
              <a:rPr lang="en-US"/>
              <a:pPr/>
              <a:t>25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65535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D0738B7-682B-B74A-91B2-1F59669CCEDA}" type="slidenum">
              <a:rPr lang="en-US"/>
              <a:pPr/>
              <a:t>26</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25089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9D0AD4E-8E7E-8941-A3F2-A7C142A0CDE4}" type="slidenum">
              <a:rPr lang="en-US"/>
              <a:pPr/>
              <a:t>27</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18040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8DB21A0-9F15-5049-9EE7-3500F8C28AEF}" type="slidenum">
              <a:rPr lang="en-US"/>
              <a:pPr/>
              <a:t>28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31854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1020661-E704-A642-82CF-7739132FF357}" type="slidenum">
              <a:rPr lang="en-US"/>
              <a:pPr/>
              <a:t>29</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91311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C5C2A6E-9E80-C54C-A364-901AC51071B0}" type="slidenum">
              <a:rPr lang="en-US"/>
              <a:pPr/>
              <a:t>30</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63169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50B611C-C798-BA4A-9438-2E115A6FE398}" type="slidenum">
              <a:rPr lang="en-US"/>
              <a:pPr/>
              <a:t>31</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00498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ACE91E7-36B1-1A4E-93B2-D99CE66A4590}" type="slidenum">
              <a:rPr lang="en-US"/>
              <a:pPr/>
              <a:t>32</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06570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55CC3EF-70EB-FE43-87D4-6B1D941B734E}" type="slidenum">
              <a:rPr lang="en-US"/>
              <a:pPr/>
              <a:t>33</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7465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3CE92EC-82EE-8C4B-8615-240992D65CEC}" type="slidenum">
              <a:rPr lang="en-US"/>
              <a:pPr/>
              <a:t>6</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13368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2E7E26B-EEA1-1B42-B6B5-E85242275F6D}" type="slidenum">
              <a:rPr lang="en-US"/>
              <a:pPr/>
              <a:t>35</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04574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6E53EF8-EF51-6B47-AFAC-830D0EFEE0A5}" type="slidenum">
              <a:rPr lang="en-US"/>
              <a:pPr/>
              <a:t>37</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91931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03818A6-FAEC-6643-AD85-1A9DE390AE39}" type="slidenum">
              <a:rPr lang="en-US"/>
              <a:pPr/>
              <a:t>39</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88188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C276733-F363-D744-A079-FA4F1A72A6FA}" type="slidenum">
              <a:rPr lang="en-US"/>
              <a:pPr/>
              <a:t>42</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04716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616C70C-DC87-F647-99A9-564DEB66C02E}" type="slidenum">
              <a:rPr lang="en-US"/>
              <a:pPr/>
              <a:t>44</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6290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B31E8A90-68E6-6245-ADE0-6A2F4CCCA9B6}" type="slidenum">
              <a:rPr lang="en-US"/>
              <a:pPr/>
              <a:t>46</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62456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3A60169-1F9B-884E-86A1-9C94C3DE2AF1}" type="slidenum">
              <a:rPr lang="en-US"/>
              <a:pPr/>
              <a:t>47</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47321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BAF8DEB-A4EA-ED4E-AE57-EBCE4A7616B1}" type="slidenum">
              <a:rPr lang="en-US"/>
              <a:pPr/>
              <a:t>48</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371603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99A19585-F3E4-9D44-A3F7-1E06E52AA2C9}" type="slidenum">
              <a:rPr lang="en-US"/>
              <a:pPr/>
              <a:t>49</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914969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77563CE-7AD0-D547-99C3-650DACEE8495}" type="slidenum">
              <a:rPr lang="en-US"/>
              <a:pPr/>
              <a:t>50</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28334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0AB621D-C89D-9541-997B-556A774F73D5}" type="slidenum">
              <a:rPr lang="en-US"/>
              <a:pPr/>
              <a:t>7</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834638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3DF6B9A-814D-6C45-A137-957EB76AA576}" type="slidenum">
              <a:rPr lang="en-US"/>
              <a:pPr/>
              <a:t>51</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63080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B8AFAD44-65DD-DD43-BE07-E652A993D993}" type="slidenum">
              <a:rPr lang="en-US"/>
              <a:pPr/>
              <a:t>55</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677412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735A12E3-7722-DA42-AD50-90A24CDAD517}" type="slidenum">
              <a:rPr lang="en-US"/>
              <a:pPr/>
              <a:t>56</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715557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30C68D5-364D-D24D-BEA5-48874A838DC3}" type="slidenum">
              <a:rPr lang="en-US"/>
              <a:pPr/>
              <a:t>57</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561753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DFE89F4-1BA1-4E40-8970-B4A918140D31}" type="slidenum">
              <a:rPr lang="en-US"/>
              <a:pPr/>
              <a:t>58</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44471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854050E-4175-EF41-AFA5-8074A6B3D94F}" type="slidenum">
              <a:rPr lang="en-US"/>
              <a:pPr/>
              <a:t>59</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171737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C7EB008-7BDA-EC48-967A-BB836E4165E1}" type="slidenum">
              <a:rPr lang="en-US"/>
              <a:pPr/>
              <a:t>60</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844637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D6209D6-8BB8-E742-8301-E5CA313B9BDE}" type="slidenum">
              <a:rPr lang="en-US"/>
              <a:pPr/>
              <a:t>61</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019597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A3B016D5-79B5-FB47-BB47-0CA053348F51}" type="slidenum">
              <a:rPr lang="en-US"/>
              <a:pPr/>
              <a:t>62</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079018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46C63AB-90C2-7D41-9859-ED1FBA1D084A}" type="slidenum">
              <a:rPr lang="en-US"/>
              <a:pPr/>
              <a:t>63</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49286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F82DA94-6E09-AC46-815F-D0C78D8ADA6D}" type="slidenum">
              <a:rPr lang="en-US"/>
              <a:pPr/>
              <a:t>8</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12878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DB667306-0F60-E441-9653-CBC14BD8BB77}" type="slidenum">
              <a:rPr lang="en-US"/>
              <a:pPr/>
              <a:t>65</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49679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E245AD3-6BBD-5C40-856D-A20BD8CF18F1}" type="slidenum">
              <a:rPr lang="en-US"/>
              <a:pPr/>
              <a:t>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53881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5988649-7DEC-CC4D-8AA8-03946F39248A}" type="slidenum">
              <a:rPr lang="en-US"/>
              <a:pPr/>
              <a:t>10</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32266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2B9EE83-1784-8341-9245-D3744247FCFB}" type="slidenum">
              <a:rPr lang="en-US"/>
              <a:pPr/>
              <a:t>11</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70410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52FD600-0D16-114F-AA23-1A476D12E40E}" type="slidenum">
              <a:rPr lang="en-US"/>
              <a:pPr/>
              <a:t>12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81675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3955809-E236-5F43-91DC-22DCC5543CF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99B6E6-6DB3-4840-B66A-29BADC72EB2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6357647-356A-3442-A889-AF43FC0DB19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A62B1B-C0A0-0C40-9ADB-09696BDCA4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lgn="l">
              <a:defRPr/>
            </a:lvl1pPr>
          </a:lstStyle>
          <a:p>
            <a:pPr>
              <a:defRPr/>
            </a:pPr>
            <a:fld id="{96F7CC4F-6E4C-DD4B-A8E8-4191CCFBA7F3}" type="slidenum">
              <a:rPr lang="en-US"/>
              <a:pPr>
                <a:defRPr/>
              </a:pPr>
              <a:t>‹#›</a:t>
            </a:fld>
            <a:endParaRPr lang="en-US">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96266E-764B-3B48-B67E-A3C98E42456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019A06D-77B1-8B45-899F-BA84B6E564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26B97E4-AEA8-094E-A81F-B83CF3C6E47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0E5D52A-CC4C-FB4B-8CB7-DE122979EBA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53104884-1468-6246-8824-12366EE08B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DFAC2456-61D9-7F40-A702-BB99E2EAC7B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lstStyle>
          <a:p>
            <a:pPr>
              <a:defRPr/>
            </a:pPr>
            <a:fld id="{3C6100E1-C571-0D44-812D-F6A5302E91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9" r:id="rId1"/>
    <p:sldLayoutId id="2147483754" r:id="rId2"/>
    <p:sldLayoutId id="2147483760" r:id="rId3"/>
    <p:sldLayoutId id="2147483755" r:id="rId4"/>
    <p:sldLayoutId id="2147483756" r:id="rId5"/>
    <p:sldLayoutId id="2147483757" r:id="rId6"/>
    <p:sldLayoutId id="2147483761" r:id="rId7"/>
    <p:sldLayoutId id="2147483762" r:id="rId8"/>
    <p:sldLayoutId id="2147483763" r:id="rId9"/>
    <p:sldLayoutId id="2147483758" r:id="rId10"/>
    <p:sldLayoutId id="2147483764" r:id="rId11"/>
  </p:sldLayoutIdLst>
  <p:txStyles>
    <p:titleStyle>
      <a:lvl1pPr algn="l" rtl="0" eaLnBrk="0" fontAlgn="base" hangingPunct="0">
        <a:spcBef>
          <a:spcPct val="0"/>
        </a:spcBef>
        <a:spcAft>
          <a:spcPct val="0"/>
        </a:spcAft>
        <a:defRPr sz="4500" b="1" kern="1200">
          <a:solidFill>
            <a:srgbClr val="FFC800"/>
          </a:solidFill>
          <a:latin typeface="+mj-lt"/>
          <a:ea typeface="ＭＳ Ｐゴシック" charset="-128"/>
          <a:cs typeface="ＭＳ Ｐゴシック" charset="-128"/>
        </a:defRPr>
      </a:lvl1pPr>
      <a:lvl2pPr algn="l" rtl="0" eaLnBrk="0" fontAlgn="base" hangingPunct="0">
        <a:spcBef>
          <a:spcPct val="0"/>
        </a:spcBef>
        <a:spcAft>
          <a:spcPct val="0"/>
        </a:spcAft>
        <a:defRPr sz="4500" b="1">
          <a:solidFill>
            <a:srgbClr val="FFC800"/>
          </a:solidFill>
          <a:latin typeface="Corbel" charset="0"/>
          <a:ea typeface="ＭＳ Ｐゴシック" charset="-128"/>
          <a:cs typeface="ＭＳ Ｐゴシック" charset="-128"/>
        </a:defRPr>
      </a:lvl2pPr>
      <a:lvl3pPr algn="l" rtl="0" eaLnBrk="0" fontAlgn="base" hangingPunct="0">
        <a:spcBef>
          <a:spcPct val="0"/>
        </a:spcBef>
        <a:spcAft>
          <a:spcPct val="0"/>
        </a:spcAft>
        <a:defRPr sz="4500" b="1">
          <a:solidFill>
            <a:srgbClr val="FFC800"/>
          </a:solidFill>
          <a:latin typeface="Corbel" charset="0"/>
          <a:ea typeface="ＭＳ Ｐゴシック" charset="-128"/>
          <a:cs typeface="ＭＳ Ｐゴシック" charset="-128"/>
        </a:defRPr>
      </a:lvl3pPr>
      <a:lvl4pPr algn="l" rtl="0" eaLnBrk="0" fontAlgn="base" hangingPunct="0">
        <a:spcBef>
          <a:spcPct val="0"/>
        </a:spcBef>
        <a:spcAft>
          <a:spcPct val="0"/>
        </a:spcAft>
        <a:defRPr sz="4500" b="1">
          <a:solidFill>
            <a:srgbClr val="FFC800"/>
          </a:solidFill>
          <a:latin typeface="Corbel" charset="0"/>
          <a:ea typeface="ＭＳ Ｐゴシック" charset="-128"/>
          <a:cs typeface="ＭＳ Ｐゴシック" charset="-128"/>
        </a:defRPr>
      </a:lvl4pPr>
      <a:lvl5pPr algn="l" rtl="0" eaLnBrk="0" fontAlgn="base" hangingPunct="0">
        <a:spcBef>
          <a:spcPct val="0"/>
        </a:spcBef>
        <a:spcAft>
          <a:spcPct val="0"/>
        </a:spcAft>
        <a:defRPr sz="4500" b="1">
          <a:solidFill>
            <a:srgbClr val="FFC800"/>
          </a:solidFill>
          <a:latin typeface="Corbel" charset="0"/>
          <a:ea typeface="ＭＳ Ｐゴシック" charset="-128"/>
          <a:cs typeface="ＭＳ Ｐゴシック" charset="-128"/>
        </a:defRPr>
      </a:lvl5pPr>
      <a:lvl6pPr marL="457200" algn="l" rtl="0" fontAlgn="base">
        <a:spcBef>
          <a:spcPct val="0"/>
        </a:spcBef>
        <a:spcAft>
          <a:spcPct val="0"/>
        </a:spcAft>
        <a:defRPr sz="4500" b="1">
          <a:solidFill>
            <a:srgbClr val="FFC800"/>
          </a:solidFill>
          <a:latin typeface="Corbel" charset="0"/>
          <a:ea typeface="ＭＳ Ｐゴシック" charset="-128"/>
          <a:cs typeface="ＭＳ Ｐゴシック" charset="-128"/>
        </a:defRPr>
      </a:lvl6pPr>
      <a:lvl7pPr marL="914400" algn="l" rtl="0" fontAlgn="base">
        <a:spcBef>
          <a:spcPct val="0"/>
        </a:spcBef>
        <a:spcAft>
          <a:spcPct val="0"/>
        </a:spcAft>
        <a:defRPr sz="4500" b="1">
          <a:solidFill>
            <a:srgbClr val="FFC800"/>
          </a:solidFill>
          <a:latin typeface="Corbel" charset="0"/>
          <a:ea typeface="ＭＳ Ｐゴシック" charset="-128"/>
          <a:cs typeface="ＭＳ Ｐゴシック" charset="-128"/>
        </a:defRPr>
      </a:lvl7pPr>
      <a:lvl8pPr marL="1371600" algn="l" rtl="0" fontAlgn="base">
        <a:spcBef>
          <a:spcPct val="0"/>
        </a:spcBef>
        <a:spcAft>
          <a:spcPct val="0"/>
        </a:spcAft>
        <a:defRPr sz="4500" b="1">
          <a:solidFill>
            <a:srgbClr val="FFC800"/>
          </a:solidFill>
          <a:latin typeface="Corbel" charset="0"/>
          <a:ea typeface="ＭＳ Ｐゴシック" charset="-128"/>
          <a:cs typeface="ＭＳ Ｐゴシック" charset="-128"/>
        </a:defRPr>
      </a:lvl8pPr>
      <a:lvl9pPr marL="1828800" algn="l" rtl="0" fontAlgn="base">
        <a:spcBef>
          <a:spcPct val="0"/>
        </a:spcBef>
        <a:spcAft>
          <a:spcPct val="0"/>
        </a:spcAft>
        <a:defRPr sz="4500" b="1">
          <a:solidFill>
            <a:srgbClr val="FFC800"/>
          </a:solidFill>
          <a:latin typeface="Corbel" charset="0"/>
          <a:ea typeface="ＭＳ Ｐゴシック" charset="-128"/>
          <a:cs typeface="ＭＳ Ｐゴシック" charset="-128"/>
        </a:defRPr>
      </a:lvl9pPr>
    </p:titleStyle>
    <p:bodyStyle>
      <a:lvl1pPr marL="438150" indent="-319088" algn="l" rtl="0" eaLnBrk="0" fontAlgn="base" hangingPunct="0">
        <a:spcBef>
          <a:spcPct val="0"/>
        </a:spcBef>
        <a:spcAft>
          <a:spcPct val="0"/>
        </a:spcAft>
        <a:buClr>
          <a:schemeClr val="accent1"/>
        </a:buClr>
        <a:buSzPct val="80000"/>
        <a:buFont typeface="Wingdings 2" charset="2"/>
        <a:buChar char=""/>
        <a:defRPr sz="3200" kern="1200">
          <a:solidFill>
            <a:schemeClr val="tx1"/>
          </a:solidFill>
          <a:latin typeface="+mn-lt"/>
          <a:ea typeface="ＭＳ Ｐゴシック" charset="-128"/>
          <a:cs typeface="ＭＳ Ｐゴシック" charset="-128"/>
        </a:defRPr>
      </a:lvl1pPr>
      <a:lvl2pPr marL="730250" indent="-273050" algn="l" rtl="0" eaLnBrk="0" fontAlgn="base" hangingPunct="0">
        <a:spcBef>
          <a:spcPct val="20000"/>
        </a:spcBef>
        <a:spcAft>
          <a:spcPct val="0"/>
        </a:spcAft>
        <a:buClr>
          <a:schemeClr val="accent2"/>
        </a:buClr>
        <a:buSzPct val="90000"/>
        <a:buFont typeface="Wingdings" charset="2"/>
        <a:buChar char=""/>
        <a:defRPr sz="2800" kern="1200">
          <a:solidFill>
            <a:schemeClr val="tx1"/>
          </a:solidFill>
          <a:latin typeface="+mn-lt"/>
          <a:ea typeface="ＭＳ Ｐゴシック" charset="-128"/>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ＭＳ Ｐゴシック" charset="-128"/>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ＭＳ Ｐゴシック" charset="-128"/>
          <a:cs typeface="+mn-cs"/>
        </a:defRPr>
      </a:lvl4pPr>
      <a:lvl5pPr marL="1425575" indent="-182563" algn="l" rtl="0" eaLnBrk="0" fontAlgn="base" hangingPunct="0">
        <a:spcBef>
          <a:spcPct val="20000"/>
        </a:spcBef>
        <a:spcAft>
          <a:spcPct val="0"/>
        </a:spcAft>
        <a:buClr>
          <a:srgbClr val="E88651"/>
        </a:buClr>
        <a:buFont typeface="Wingdings 3" charset="2"/>
        <a:buChar char=""/>
        <a:defRPr lang="en-US" sz="2000" kern="1200">
          <a:solidFill>
            <a:schemeClr val="tx1"/>
          </a:solidFill>
          <a:latin typeface="+mn-lt"/>
          <a:ea typeface="ＭＳ Ｐゴシック" charset="-128"/>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09600" y="1600200"/>
            <a:ext cx="7772400" cy="1143000"/>
          </a:xfrm>
        </p:spPr>
        <p:txBody>
          <a:bodyPr/>
          <a:lstStyle/>
          <a:p>
            <a:pPr eaLnBrk="1" fontAlgn="auto" hangingPunct="1">
              <a:spcAft>
                <a:spcPts val="0"/>
              </a:spcAft>
              <a:defRPr/>
            </a:pPr>
            <a:r>
              <a:rPr lang="en-US" sz="4400" i="1">
                <a:solidFill>
                  <a:schemeClr val="bg1"/>
                </a:solidFill>
                <a:ea typeface="+mj-ea"/>
                <a:cs typeface="+mj-cs"/>
              </a:rPr>
              <a:t>Chapter 4</a:t>
            </a:r>
            <a:endParaRPr lang="en-US" sz="3600" i="1">
              <a:solidFill>
                <a:schemeClr val="accent1">
                  <a:satMod val="150000"/>
                </a:schemeClr>
              </a:solidFill>
              <a:ea typeface="+mj-ea"/>
              <a:cs typeface="+mj-cs"/>
            </a:endParaRPr>
          </a:p>
        </p:txBody>
      </p:sp>
      <p:sp>
        <p:nvSpPr>
          <p:cNvPr id="14339" name="Rectangle 3"/>
          <p:cNvSpPr>
            <a:spLocks noGrp="1" noChangeArrowheads="1"/>
          </p:cNvSpPr>
          <p:nvPr>
            <p:ph type="subTitle" idx="1"/>
          </p:nvPr>
        </p:nvSpPr>
        <p:spPr>
          <a:xfrm>
            <a:off x="609600" y="2819400"/>
            <a:ext cx="8077200" cy="2133600"/>
          </a:xfrm>
        </p:spPr>
        <p:txBody>
          <a:bodyPr/>
          <a:lstStyle/>
          <a:p>
            <a:pPr eaLnBrk="1" hangingPunct="1"/>
            <a:r>
              <a:rPr lang="en-US" sz="6000" b="1">
                <a:solidFill>
                  <a:srgbClr val="FFFF00"/>
                </a:solidFill>
              </a:rPr>
              <a:t>Folk and Popular Culture</a:t>
            </a:r>
            <a:r>
              <a:rPr lang="en-US" sz="6000"/>
              <a:t> </a:t>
            </a:r>
          </a:p>
        </p:txBody>
      </p:sp>
      <p:sp>
        <p:nvSpPr>
          <p:cNvPr id="15365" name="Text Box 5"/>
          <p:cNvSpPr txBox="1">
            <a:spLocks noChangeArrowheads="1"/>
          </p:cNvSpPr>
          <p:nvPr/>
        </p:nvSpPr>
        <p:spPr bwMode="auto">
          <a:xfrm>
            <a:off x="2459038" y="661988"/>
            <a:ext cx="3968750" cy="915987"/>
          </a:xfrm>
          <a:prstGeom prst="rect">
            <a:avLst/>
          </a:prstGeom>
          <a:noFill/>
          <a:ln w="9525">
            <a:noFill/>
            <a:miter lim="800000"/>
            <a:headEnd/>
            <a:tailEnd/>
          </a:ln>
        </p:spPr>
        <p:txBody>
          <a:bodyPr wrap="none">
            <a:prstTxWarp prst="textNoShape">
              <a:avLst/>
            </a:prstTxWarp>
            <a:spAutoFit/>
          </a:bodyPr>
          <a:lstStyle/>
          <a:p>
            <a:pPr algn="ctr"/>
            <a:r>
              <a:rPr lang="en-US" sz="1800"/>
              <a:t>An Introduction to Human Geography</a:t>
            </a:r>
          </a:p>
          <a:p>
            <a:pPr algn="ctr"/>
            <a:r>
              <a:rPr lang="en-US" sz="1800"/>
              <a:t>The Cultural Landscape, 8e</a:t>
            </a:r>
          </a:p>
          <a:p>
            <a:pPr algn="ctr"/>
            <a:r>
              <a:rPr lang="en-US" sz="1800"/>
              <a:t>James M. Rubenstein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ea typeface="+mj-ea"/>
                <a:cs typeface="+mj-cs"/>
              </a:rPr>
              <a:t>Folk vs. Popular Culture</a:t>
            </a:r>
          </a:p>
        </p:txBody>
      </p:sp>
      <p:sp>
        <p:nvSpPr>
          <p:cNvPr id="31747" name="Rectangle 3"/>
          <p:cNvSpPr>
            <a:spLocks noGrp="1" noChangeArrowheads="1"/>
          </p:cNvSpPr>
          <p:nvPr>
            <p:ph idx="1"/>
          </p:nvPr>
        </p:nvSpPr>
        <p:spPr/>
        <p:txBody>
          <a:bodyPr/>
          <a:lstStyle/>
          <a:p>
            <a:pPr eaLnBrk="1" hangingPunct="1"/>
            <a:r>
              <a:rPr lang="en-US"/>
              <a:t>Folk culture is traditionally practiced by small groups that live in isolated rural areas.</a:t>
            </a:r>
          </a:p>
          <a:p>
            <a:pPr eaLnBrk="1" hangingPunct="1"/>
            <a:r>
              <a:rPr lang="en-US"/>
              <a:t>Popular culture is found in large societies that share certain habits.  Practice by more people that folk cultures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5575"/>
            <a:ext cx="8229600" cy="1252538"/>
          </a:xfrm>
        </p:spPr>
        <p:txBody>
          <a:bodyPr/>
          <a:lstStyle/>
          <a:p>
            <a:pPr eaLnBrk="1" fontAlgn="auto" hangingPunct="1">
              <a:spcAft>
                <a:spcPts val="0"/>
              </a:spcAft>
              <a:defRPr/>
            </a:pPr>
            <a:endParaRPr lang="en-US">
              <a:solidFill>
                <a:schemeClr val="accent1">
                  <a:satMod val="150000"/>
                </a:schemeClr>
              </a:solidFill>
              <a:ea typeface="+mj-ea"/>
              <a:cs typeface="+mj-cs"/>
            </a:endParaRPr>
          </a:p>
        </p:txBody>
      </p:sp>
      <p:sp>
        <p:nvSpPr>
          <p:cNvPr id="32771" name="Rectangle 3"/>
          <p:cNvSpPr>
            <a:spLocks noGrp="1" noChangeArrowheads="1"/>
          </p:cNvSpPr>
          <p:nvPr>
            <p:ph idx="1"/>
          </p:nvPr>
        </p:nvSpPr>
        <p:spPr/>
        <p:txBody>
          <a:bodyPr/>
          <a:lstStyle/>
          <a:p>
            <a:pPr eaLnBrk="1" hangingPunct="1"/>
            <a:endParaRPr lang="en-US"/>
          </a:p>
        </p:txBody>
      </p:sp>
      <p:pic>
        <p:nvPicPr>
          <p:cNvPr id="35844" name="Picture 4" descr="Gaohu"/>
          <p:cNvPicPr>
            <a:picLocks noChangeAspect="1" noChangeArrowheads="1"/>
          </p:cNvPicPr>
          <p:nvPr/>
        </p:nvPicPr>
        <p:blipFill>
          <a:blip r:embed="rId3"/>
          <a:srcRect/>
          <a:stretch>
            <a:fillRect/>
          </a:stretch>
        </p:blipFill>
        <p:spPr bwMode="auto">
          <a:xfrm>
            <a:off x="2819400" y="304800"/>
            <a:ext cx="3157538" cy="5438775"/>
          </a:xfrm>
          <a:prstGeom prst="rect">
            <a:avLst/>
          </a:prstGeom>
          <a:noFill/>
          <a:ln w="9525">
            <a:noFill/>
            <a:miter lim="800000"/>
            <a:headEnd/>
            <a:tailEnd/>
          </a:ln>
        </p:spPr>
      </p:pic>
      <p:pic>
        <p:nvPicPr>
          <p:cNvPr id="35845" name="Picture 5" descr="Pipa"/>
          <p:cNvPicPr>
            <a:picLocks noChangeAspect="1" noChangeArrowheads="1"/>
          </p:cNvPicPr>
          <p:nvPr/>
        </p:nvPicPr>
        <p:blipFill>
          <a:blip r:embed="rId4"/>
          <a:srcRect/>
          <a:stretch>
            <a:fillRect/>
          </a:stretch>
        </p:blipFill>
        <p:spPr bwMode="auto">
          <a:xfrm>
            <a:off x="2819400" y="152400"/>
            <a:ext cx="3073400" cy="7010400"/>
          </a:xfrm>
          <a:prstGeom prst="rect">
            <a:avLst/>
          </a:prstGeom>
          <a:noFill/>
          <a:ln w="9525">
            <a:noFill/>
            <a:miter lim="800000"/>
            <a:headEnd/>
            <a:tailEnd/>
          </a:ln>
        </p:spPr>
      </p:pic>
      <p:pic>
        <p:nvPicPr>
          <p:cNvPr id="35846" name="Picture 6" descr="guitars"/>
          <p:cNvPicPr>
            <a:picLocks noChangeAspect="1" noChangeArrowheads="1"/>
          </p:cNvPicPr>
          <p:nvPr/>
        </p:nvPicPr>
        <p:blipFill>
          <a:blip r:embed="rId5"/>
          <a:srcRect/>
          <a:stretch>
            <a:fillRect/>
          </a:stretch>
        </p:blipFill>
        <p:spPr bwMode="auto">
          <a:xfrm>
            <a:off x="304800" y="381000"/>
            <a:ext cx="9048750" cy="5426075"/>
          </a:xfrm>
          <a:prstGeom prst="rect">
            <a:avLst/>
          </a:prstGeom>
          <a:noFill/>
          <a:ln w="9525">
            <a:noFill/>
            <a:miter lim="800000"/>
            <a:headEnd/>
            <a:tailEnd/>
          </a:ln>
        </p:spPr>
      </p:pic>
      <p:pic>
        <p:nvPicPr>
          <p:cNvPr id="35847" name="Picture 7" descr="sari"/>
          <p:cNvPicPr>
            <a:picLocks noChangeAspect="1" noChangeArrowheads="1"/>
          </p:cNvPicPr>
          <p:nvPr/>
        </p:nvPicPr>
        <p:blipFill>
          <a:blip r:embed="rId6"/>
          <a:srcRect/>
          <a:stretch>
            <a:fillRect/>
          </a:stretch>
        </p:blipFill>
        <p:spPr bwMode="auto">
          <a:xfrm>
            <a:off x="2362200" y="457200"/>
            <a:ext cx="4129088" cy="6096000"/>
          </a:xfrm>
          <a:prstGeom prst="rect">
            <a:avLst/>
          </a:prstGeom>
          <a:noFill/>
          <a:ln w="9525">
            <a:noFill/>
            <a:miter lim="800000"/>
            <a:headEnd/>
            <a:tailEnd/>
          </a:ln>
        </p:spPr>
      </p:pic>
      <p:pic>
        <p:nvPicPr>
          <p:cNvPr id="35848" name="Picture 8" descr="jeans in russia"/>
          <p:cNvPicPr>
            <a:picLocks noChangeAspect="1" noChangeArrowheads="1"/>
          </p:cNvPicPr>
          <p:nvPr/>
        </p:nvPicPr>
        <p:blipFill>
          <a:blip r:embed="rId7"/>
          <a:srcRect/>
          <a:stretch>
            <a:fillRect/>
          </a:stretch>
        </p:blipFill>
        <p:spPr bwMode="auto">
          <a:xfrm>
            <a:off x="933450" y="-9525"/>
            <a:ext cx="7277100" cy="6877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770" decel="100000"/>
                                        <p:tgtEl>
                                          <p:spTgt spid="35844"/>
                                        </p:tgtEl>
                                      </p:cBhvr>
                                    </p:animEffect>
                                    <p:animScale>
                                      <p:cBhvr>
                                        <p:cTn id="8" dur="770" decel="100000"/>
                                        <p:tgtEl>
                                          <p:spTgt spid="35844"/>
                                        </p:tgtEl>
                                      </p:cBhvr>
                                      <p:from x="10000" y="10000"/>
                                      <p:to x="200000" y="450000"/>
                                    </p:animScale>
                                    <p:animScale>
                                      <p:cBhvr>
                                        <p:cTn id="9" dur="1230" accel="100000" fill="hold">
                                          <p:stCondLst>
                                            <p:cond delay="770"/>
                                          </p:stCondLst>
                                        </p:cTn>
                                        <p:tgtEl>
                                          <p:spTgt spid="35844"/>
                                        </p:tgtEl>
                                      </p:cBhvr>
                                      <p:from x="200000" y="450000"/>
                                      <p:to x="100000" y="100000"/>
                                    </p:animScale>
                                    <p:set>
                                      <p:cBhvr>
                                        <p:cTn id="10" dur="770" fill="hold"/>
                                        <p:tgtEl>
                                          <p:spTgt spid="35844"/>
                                        </p:tgtEl>
                                        <p:attrNameLst>
                                          <p:attrName>ppt_x</p:attrName>
                                        </p:attrNameLst>
                                      </p:cBhvr>
                                      <p:to>
                                        <p:strVal val="(0.5)"/>
                                      </p:to>
                                    </p:set>
                                    <p:anim from="(0.5)" to="(#ppt_x)" calcmode="lin" valueType="num">
                                      <p:cBhvr>
                                        <p:cTn id="11" dur="1230" accel="100000" fill="hold">
                                          <p:stCondLst>
                                            <p:cond delay="770"/>
                                          </p:stCondLst>
                                        </p:cTn>
                                        <p:tgtEl>
                                          <p:spTgt spid="35844"/>
                                        </p:tgtEl>
                                        <p:attrNameLst>
                                          <p:attrName>ppt_x</p:attrName>
                                        </p:attrNameLst>
                                      </p:cBhvr>
                                    </p:anim>
                                    <p:set>
                                      <p:cBhvr>
                                        <p:cTn id="12" dur="770" fill="hold"/>
                                        <p:tgtEl>
                                          <p:spTgt spid="35844"/>
                                        </p:tgtEl>
                                        <p:attrNameLst>
                                          <p:attrName>ppt_y</p:attrName>
                                        </p:attrNameLst>
                                      </p:cBhvr>
                                      <p:to>
                                        <p:strVal val="(#ppt_y+0.4)"/>
                                      </p:to>
                                    </p:set>
                                    <p:anim from="(#ppt_y+0.4)" to="(#ppt_y)" calcmode="lin" valueType="num">
                                      <p:cBhvr>
                                        <p:cTn id="13" dur="1230" accel="100000" fill="hold">
                                          <p:stCondLst>
                                            <p:cond delay="770"/>
                                          </p:stCondLst>
                                        </p:cTn>
                                        <p:tgtEl>
                                          <p:spTgt spid="3584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35844"/>
                                        </p:tgtEl>
                                        <p:attrNameLst>
                                          <p:attrName>ppt_x</p:attrName>
                                        </p:attrNameLst>
                                      </p:cBhvr>
                                      <p:tavLst>
                                        <p:tav tm="0">
                                          <p:val>
                                            <p:strVal val="ppt_x"/>
                                          </p:val>
                                        </p:tav>
                                        <p:tav tm="100000">
                                          <p:val>
                                            <p:strVal val="ppt_x"/>
                                          </p:val>
                                        </p:tav>
                                      </p:tavLst>
                                    </p:anim>
                                    <p:anim calcmode="lin" valueType="num">
                                      <p:cBhvr additive="base">
                                        <p:cTn id="18" dur="500"/>
                                        <p:tgtEl>
                                          <p:spTgt spid="35844"/>
                                        </p:tgtEl>
                                        <p:attrNameLst>
                                          <p:attrName>ppt_y</p:attrName>
                                        </p:attrNameLst>
                                      </p:cBhvr>
                                      <p:tavLst>
                                        <p:tav tm="0">
                                          <p:val>
                                            <p:strVal val="ppt_y"/>
                                          </p:val>
                                        </p:tav>
                                        <p:tav tm="100000">
                                          <p:val>
                                            <p:strVal val="1+ppt_h/2"/>
                                          </p:val>
                                        </p:tav>
                                      </p:tavLst>
                                    </p:anim>
                                    <p:set>
                                      <p:cBhvr>
                                        <p:cTn id="19" dur="1" fill="hold">
                                          <p:stCondLst>
                                            <p:cond delay="499"/>
                                          </p:stCondLst>
                                        </p:cTn>
                                        <p:tgtEl>
                                          <p:spTgt spid="3584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4" presetClass="entr" presetSubtype="0" fill="hold" nodeType="clickEffect">
                                  <p:stCondLst>
                                    <p:cond delay="0"/>
                                  </p:stCondLst>
                                  <p:childTnLst>
                                    <p:set>
                                      <p:cBhvr>
                                        <p:cTn id="23" dur="1" fill="hold">
                                          <p:stCondLst>
                                            <p:cond delay="0"/>
                                          </p:stCondLst>
                                        </p:cTn>
                                        <p:tgtEl>
                                          <p:spTgt spid="35845"/>
                                        </p:tgtEl>
                                        <p:attrNameLst>
                                          <p:attrName>style.visibility</p:attrName>
                                        </p:attrNameLst>
                                      </p:cBhvr>
                                      <p:to>
                                        <p:strVal val="visible"/>
                                      </p:to>
                                    </p:set>
                                    <p:anim from="(-#ppt_w/2)" to="(#ppt_x)" calcmode="lin" valueType="num">
                                      <p:cBhvr>
                                        <p:cTn id="24" dur="600" fill="hold">
                                          <p:stCondLst>
                                            <p:cond delay="0"/>
                                          </p:stCondLst>
                                        </p:cTn>
                                        <p:tgtEl>
                                          <p:spTgt spid="35845"/>
                                        </p:tgtEl>
                                        <p:attrNameLst>
                                          <p:attrName>ppt_x</p:attrName>
                                        </p:attrNameLst>
                                      </p:cBhvr>
                                    </p:anim>
                                    <p:anim from="0" to="-1.0" calcmode="lin" valueType="num">
                                      <p:cBhvr>
                                        <p:cTn id="25" dur="200" decel="50000" autoRev="1" fill="hold">
                                          <p:stCondLst>
                                            <p:cond delay="600"/>
                                          </p:stCondLst>
                                        </p:cTn>
                                        <p:tgtEl>
                                          <p:spTgt spid="35845"/>
                                        </p:tgtEl>
                                        <p:attrNameLst>
                                          <p:attrName>xshear</p:attrName>
                                        </p:attrNameLst>
                                      </p:cBhvr>
                                    </p:anim>
                                    <p:animScale>
                                      <p:cBhvr>
                                        <p:cTn id="26" dur="200" decel="100000" autoRev="1" fill="hold">
                                          <p:stCondLst>
                                            <p:cond delay="600"/>
                                          </p:stCondLst>
                                        </p:cTn>
                                        <p:tgtEl>
                                          <p:spTgt spid="35845"/>
                                        </p:tgtEl>
                                      </p:cBhvr>
                                      <p:from x="100000" y="100000"/>
                                      <p:to x="80000" y="100000"/>
                                    </p:animScale>
                                    <p:anim by="(#ppt_h/3+#ppt_w*0.1)" calcmode="lin" valueType="num">
                                      <p:cBhvr additive="sum">
                                        <p:cTn id="27" dur="200" decel="100000" autoRev="1" fill="hold">
                                          <p:stCondLst>
                                            <p:cond delay="600"/>
                                          </p:stCondLst>
                                        </p:cTn>
                                        <p:tgtEl>
                                          <p:spTgt spid="35845"/>
                                        </p:tgtEl>
                                        <p:attrNameLst>
                                          <p:attrName>ppt_x</p:attrName>
                                        </p:attrNameLst>
                                      </p:cBhvr>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35845"/>
                                        </p:tgtEl>
                                        <p:attrNameLst>
                                          <p:attrName>ppt_x</p:attrName>
                                        </p:attrNameLst>
                                      </p:cBhvr>
                                      <p:tavLst>
                                        <p:tav tm="0">
                                          <p:val>
                                            <p:strVal val="ppt_x"/>
                                          </p:val>
                                        </p:tav>
                                        <p:tav tm="100000">
                                          <p:val>
                                            <p:strVal val="ppt_x"/>
                                          </p:val>
                                        </p:tav>
                                      </p:tavLst>
                                    </p:anim>
                                    <p:anim calcmode="lin" valueType="num">
                                      <p:cBhvr additive="base">
                                        <p:cTn id="32" dur="500"/>
                                        <p:tgtEl>
                                          <p:spTgt spid="35845"/>
                                        </p:tgtEl>
                                        <p:attrNameLst>
                                          <p:attrName>ppt_y</p:attrName>
                                        </p:attrNameLst>
                                      </p:cBhvr>
                                      <p:tavLst>
                                        <p:tav tm="0">
                                          <p:val>
                                            <p:strVal val="ppt_y"/>
                                          </p:val>
                                        </p:tav>
                                        <p:tav tm="100000">
                                          <p:val>
                                            <p:strVal val="1+ppt_h/2"/>
                                          </p:val>
                                        </p:tav>
                                      </p:tavLst>
                                    </p:anim>
                                    <p:set>
                                      <p:cBhvr>
                                        <p:cTn id="33" dur="1" fill="hold">
                                          <p:stCondLst>
                                            <p:cond delay="499"/>
                                          </p:stCondLst>
                                        </p:cTn>
                                        <p:tgtEl>
                                          <p:spTgt spid="3584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8" presetClass="entr" presetSubtype="0" accel="50000" fill="hold" nodeType="clickEffect">
                                  <p:stCondLst>
                                    <p:cond delay="0"/>
                                  </p:stCondLst>
                                  <p:childTnLst>
                                    <p:set>
                                      <p:cBhvr>
                                        <p:cTn id="37" dur="1" fill="hold">
                                          <p:stCondLst>
                                            <p:cond delay="0"/>
                                          </p:stCondLst>
                                        </p:cTn>
                                        <p:tgtEl>
                                          <p:spTgt spid="35846"/>
                                        </p:tgtEl>
                                        <p:attrNameLst>
                                          <p:attrName>style.visibility</p:attrName>
                                        </p:attrNameLst>
                                      </p:cBhvr>
                                      <p:to>
                                        <p:strVal val="visible"/>
                                      </p:to>
                                    </p:set>
                                    <p:anim calcmode="lin" valueType="num">
                                      <p:cBhvr>
                                        <p:cTn id="38" dur="1000" fill="hold"/>
                                        <p:tgtEl>
                                          <p:spTgt spid="358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9" dur="1000" fill="hold"/>
                                        <p:tgtEl>
                                          <p:spTgt spid="35846"/>
                                        </p:tgtEl>
                                        <p:attrNameLst>
                                          <p:attrName>ppt_x</p:attrName>
                                        </p:attrNameLst>
                                      </p:cBhvr>
                                      <p:tavLst>
                                        <p:tav tm="0">
                                          <p:val>
                                            <p:fltVal val="-1"/>
                                          </p:val>
                                        </p:tav>
                                        <p:tav tm="50000">
                                          <p:val>
                                            <p:fltVal val="0.95"/>
                                          </p:val>
                                        </p:tav>
                                        <p:tav tm="100000">
                                          <p:val>
                                            <p:strVal val="#ppt_x"/>
                                          </p:val>
                                        </p:tav>
                                      </p:tavLst>
                                    </p:anim>
                                    <p:anim calcmode="lin" valueType="num">
                                      <p:cBhvr>
                                        <p:cTn id="40" dur="1000" fill="hold"/>
                                        <p:tgtEl>
                                          <p:spTgt spid="35846"/>
                                        </p:tgtEl>
                                        <p:attrNameLst>
                                          <p:attrName>ppt_y</p:attrName>
                                        </p:attrNameLst>
                                      </p:cBhvr>
                                      <p:tavLst>
                                        <p:tav tm="0">
                                          <p:val>
                                            <p:strVal val="#ppt_y"/>
                                          </p:val>
                                        </p:tav>
                                        <p:tav tm="100000">
                                          <p:val>
                                            <p:strVal val="#ppt_y"/>
                                          </p:val>
                                        </p:tav>
                                      </p:tavLst>
                                    </p:anim>
                                    <p:animEffect transition="in" filter="fade">
                                      <p:cBhvr>
                                        <p:cTn id="41" dur="1000"/>
                                        <p:tgtEl>
                                          <p:spTgt spid="3584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nodeType="clickEffect">
                                  <p:stCondLst>
                                    <p:cond delay="0"/>
                                  </p:stCondLst>
                                  <p:childTnLst>
                                    <p:anim calcmode="lin" valueType="num">
                                      <p:cBhvr additive="base">
                                        <p:cTn id="45" dur="500"/>
                                        <p:tgtEl>
                                          <p:spTgt spid="35846"/>
                                        </p:tgtEl>
                                        <p:attrNameLst>
                                          <p:attrName>ppt_x</p:attrName>
                                        </p:attrNameLst>
                                      </p:cBhvr>
                                      <p:tavLst>
                                        <p:tav tm="0">
                                          <p:val>
                                            <p:strVal val="ppt_x"/>
                                          </p:val>
                                        </p:tav>
                                        <p:tav tm="100000">
                                          <p:val>
                                            <p:strVal val="ppt_x"/>
                                          </p:val>
                                        </p:tav>
                                      </p:tavLst>
                                    </p:anim>
                                    <p:anim calcmode="lin" valueType="num">
                                      <p:cBhvr additive="base">
                                        <p:cTn id="46" dur="500"/>
                                        <p:tgtEl>
                                          <p:spTgt spid="35846"/>
                                        </p:tgtEl>
                                        <p:attrNameLst>
                                          <p:attrName>ppt_y</p:attrName>
                                        </p:attrNameLst>
                                      </p:cBhvr>
                                      <p:tavLst>
                                        <p:tav tm="0">
                                          <p:val>
                                            <p:strVal val="ppt_y"/>
                                          </p:val>
                                        </p:tav>
                                        <p:tav tm="100000">
                                          <p:val>
                                            <p:strVal val="1+ppt_h/2"/>
                                          </p:val>
                                        </p:tav>
                                      </p:tavLst>
                                    </p:anim>
                                    <p:set>
                                      <p:cBhvr>
                                        <p:cTn id="47" dur="1" fill="hold">
                                          <p:stCondLst>
                                            <p:cond delay="499"/>
                                          </p:stCondLst>
                                        </p:cTn>
                                        <p:tgtEl>
                                          <p:spTgt spid="3584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35847"/>
                                        </p:tgtEl>
                                        <p:attrNameLst>
                                          <p:attrName>style.visibility</p:attrName>
                                        </p:attrNameLst>
                                      </p:cBhvr>
                                      <p:to>
                                        <p:strVal val="visible"/>
                                      </p:to>
                                    </p:set>
                                    <p:anim calcmode="lin" valueType="num">
                                      <p:cBhvr>
                                        <p:cTn id="52" dur="500" fill="hold"/>
                                        <p:tgtEl>
                                          <p:spTgt spid="35847"/>
                                        </p:tgtEl>
                                        <p:attrNameLst>
                                          <p:attrName>ppt_w</p:attrName>
                                        </p:attrNameLst>
                                      </p:cBhvr>
                                      <p:tavLst>
                                        <p:tav tm="0">
                                          <p:val>
                                            <p:fltVal val="0"/>
                                          </p:val>
                                        </p:tav>
                                        <p:tav tm="100000">
                                          <p:val>
                                            <p:strVal val="#ppt_w"/>
                                          </p:val>
                                        </p:tav>
                                      </p:tavLst>
                                    </p:anim>
                                    <p:anim calcmode="lin" valueType="num">
                                      <p:cBhvr>
                                        <p:cTn id="53" dur="500" fill="hold"/>
                                        <p:tgtEl>
                                          <p:spTgt spid="35847"/>
                                        </p:tgtEl>
                                        <p:attrNameLst>
                                          <p:attrName>ppt_h</p:attrName>
                                        </p:attrNameLst>
                                      </p:cBhvr>
                                      <p:tavLst>
                                        <p:tav tm="0">
                                          <p:val>
                                            <p:fltVal val="0"/>
                                          </p:val>
                                        </p:tav>
                                        <p:tav tm="100000">
                                          <p:val>
                                            <p:strVal val="#ppt_h"/>
                                          </p:val>
                                        </p:tav>
                                      </p:tavLst>
                                    </p:anim>
                                    <p:anim calcmode="lin" valueType="num">
                                      <p:cBhvr>
                                        <p:cTn id="54" dur="500" fill="hold"/>
                                        <p:tgtEl>
                                          <p:spTgt spid="35847"/>
                                        </p:tgtEl>
                                        <p:attrNameLst>
                                          <p:attrName>style.rotation</p:attrName>
                                        </p:attrNameLst>
                                      </p:cBhvr>
                                      <p:tavLst>
                                        <p:tav tm="0">
                                          <p:val>
                                            <p:fltVal val="360"/>
                                          </p:val>
                                        </p:tav>
                                        <p:tav tm="100000">
                                          <p:val>
                                            <p:fltVal val="0"/>
                                          </p:val>
                                        </p:tav>
                                      </p:tavLst>
                                    </p:anim>
                                    <p:animEffect transition="in" filter="fade">
                                      <p:cBhvr>
                                        <p:cTn id="55" dur="500"/>
                                        <p:tgtEl>
                                          <p:spTgt spid="3584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nodeType="clickEffect">
                                  <p:stCondLst>
                                    <p:cond delay="0"/>
                                  </p:stCondLst>
                                  <p:childTnLst>
                                    <p:anim calcmode="lin" valueType="num">
                                      <p:cBhvr additive="base">
                                        <p:cTn id="59" dur="500"/>
                                        <p:tgtEl>
                                          <p:spTgt spid="35847"/>
                                        </p:tgtEl>
                                        <p:attrNameLst>
                                          <p:attrName>ppt_x</p:attrName>
                                        </p:attrNameLst>
                                      </p:cBhvr>
                                      <p:tavLst>
                                        <p:tav tm="0">
                                          <p:val>
                                            <p:strVal val="ppt_x"/>
                                          </p:val>
                                        </p:tav>
                                        <p:tav tm="100000">
                                          <p:val>
                                            <p:strVal val="ppt_x"/>
                                          </p:val>
                                        </p:tav>
                                      </p:tavLst>
                                    </p:anim>
                                    <p:anim calcmode="lin" valueType="num">
                                      <p:cBhvr additive="base">
                                        <p:cTn id="60" dur="500"/>
                                        <p:tgtEl>
                                          <p:spTgt spid="35847"/>
                                        </p:tgtEl>
                                        <p:attrNameLst>
                                          <p:attrName>ppt_y</p:attrName>
                                        </p:attrNameLst>
                                      </p:cBhvr>
                                      <p:tavLst>
                                        <p:tav tm="0">
                                          <p:val>
                                            <p:strVal val="ppt_y"/>
                                          </p:val>
                                        </p:tav>
                                        <p:tav tm="100000">
                                          <p:val>
                                            <p:strVal val="1+ppt_h/2"/>
                                          </p:val>
                                        </p:tav>
                                      </p:tavLst>
                                    </p:anim>
                                    <p:set>
                                      <p:cBhvr>
                                        <p:cTn id="61" dur="1" fill="hold">
                                          <p:stCondLst>
                                            <p:cond delay="499"/>
                                          </p:stCondLst>
                                        </p:cTn>
                                        <p:tgtEl>
                                          <p:spTgt spid="3584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nodeType="clickEffect">
                                  <p:stCondLst>
                                    <p:cond delay="0"/>
                                  </p:stCondLst>
                                  <p:childTnLst>
                                    <p:set>
                                      <p:cBhvr>
                                        <p:cTn id="65" dur="1" fill="hold">
                                          <p:stCondLst>
                                            <p:cond delay="0"/>
                                          </p:stCondLst>
                                        </p:cTn>
                                        <p:tgtEl>
                                          <p:spTgt spid="35848"/>
                                        </p:tgtEl>
                                        <p:attrNameLst>
                                          <p:attrName>style.visibility</p:attrName>
                                        </p:attrNameLst>
                                      </p:cBhvr>
                                      <p:to>
                                        <p:strVal val="visible"/>
                                      </p:to>
                                    </p:set>
                                    <p:animEffect transition="in" filter="strips(downLeft)">
                                      <p:cBhvr>
                                        <p:cTn id="66" dur="2000"/>
                                        <p:tgtEl>
                                          <p:spTgt spid="35848"/>
                                        </p:tgtEl>
                                      </p:cBhvr>
                                    </p:animEffect>
                                  </p:childTnLst>
                                </p:cTn>
                              </p:par>
                            </p:childTnLst>
                          </p:cTn>
                        </p:par>
                      </p:childTnLst>
                    </p:cTn>
                  </p:par>
                  <p:par>
                    <p:cTn id="67" fill="hold">
                      <p:stCondLst>
                        <p:cond delay="indefinite"/>
                      </p:stCondLst>
                      <p:childTnLst>
                        <p:par>
                          <p:cTn id="68" fill="hold">
                            <p:stCondLst>
                              <p:cond delay="0"/>
                            </p:stCondLst>
                            <p:childTnLst>
                              <p:par>
                                <p:cTn id="69" presetID="8" presetClass="exit" presetSubtype="16" fill="hold" nodeType="clickEffect">
                                  <p:stCondLst>
                                    <p:cond delay="0"/>
                                  </p:stCondLst>
                                  <p:childTnLst>
                                    <p:animEffect transition="out" filter="diamond(in)">
                                      <p:cBhvr>
                                        <p:cTn id="70" dur="2000"/>
                                        <p:tgtEl>
                                          <p:spTgt spid="35848"/>
                                        </p:tgtEl>
                                      </p:cBhvr>
                                    </p:animEffect>
                                    <p:set>
                                      <p:cBhvr>
                                        <p:cTn id="71" dur="1" fill="hold">
                                          <p:stCondLst>
                                            <p:cond delay="1999"/>
                                          </p:stCondLst>
                                        </p:cTn>
                                        <p:tgtEl>
                                          <p:spTgt spid="358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8600"/>
            <a:ext cx="7772400" cy="1524000"/>
          </a:xfrm>
        </p:spPr>
        <p:txBody>
          <a:bodyPr/>
          <a:lstStyle/>
          <a:p>
            <a:pPr eaLnBrk="1" fontAlgn="auto" hangingPunct="1">
              <a:spcAft>
                <a:spcPts val="0"/>
              </a:spcAft>
              <a:defRPr/>
            </a:pPr>
            <a:r>
              <a:rPr lang="en-US" sz="3600" dirty="0">
                <a:solidFill>
                  <a:schemeClr val="accent1">
                    <a:satMod val="150000"/>
                  </a:schemeClr>
                </a:solidFill>
                <a:ea typeface="+mj-ea"/>
                <a:cs typeface="+mj-cs"/>
              </a:rPr>
              <a:t>Key Issue </a:t>
            </a:r>
            <a:r>
              <a:rPr lang="en-US" sz="3600" dirty="0" smtClean="0">
                <a:solidFill>
                  <a:schemeClr val="accent1">
                    <a:satMod val="150000"/>
                  </a:schemeClr>
                </a:solidFill>
                <a:ea typeface="+mj-ea"/>
                <a:cs typeface="+mj-cs"/>
              </a:rPr>
              <a:t>1: Origins </a:t>
            </a:r>
            <a:r>
              <a:rPr lang="en-US" sz="3600" dirty="0">
                <a:solidFill>
                  <a:schemeClr val="accent1">
                    <a:satMod val="150000"/>
                  </a:schemeClr>
                </a:solidFill>
                <a:ea typeface="+mj-ea"/>
                <a:cs typeface="+mj-cs"/>
              </a:rPr>
              <a:t>and Diffusion of Folk and Popular Cultures</a:t>
            </a:r>
          </a:p>
        </p:txBody>
      </p:sp>
      <p:sp>
        <p:nvSpPr>
          <p:cNvPr id="3075" name="Rectangle 3"/>
          <p:cNvSpPr>
            <a:spLocks noGrp="1" noChangeArrowheads="1"/>
          </p:cNvSpPr>
          <p:nvPr>
            <p:ph idx="1"/>
          </p:nvPr>
        </p:nvSpPr>
        <p:spPr/>
        <p:txBody>
          <a:bodyPr/>
          <a:lstStyle/>
          <a:p>
            <a:pPr eaLnBrk="1" hangingPunct="1"/>
            <a:r>
              <a:rPr lang="en-US" sz="2800"/>
              <a:t>Where do folk and popular cultures originate and diffuse?</a:t>
            </a:r>
          </a:p>
          <a:p>
            <a:pPr eaLnBrk="1" hangingPunct="1"/>
            <a:r>
              <a:rPr lang="en-US" sz="2800"/>
              <a:t>Two basic factors help explain the spatial differences between popular and folk cultures.  </a:t>
            </a:r>
          </a:p>
          <a:p>
            <a:pPr lvl="1" eaLnBrk="1" hangingPunct="1"/>
            <a:r>
              <a:rPr lang="en-US" sz="2200"/>
              <a:t>The process of origin </a:t>
            </a:r>
          </a:p>
          <a:p>
            <a:pPr lvl="1" eaLnBrk="1" hangingPunct="1"/>
            <a:r>
              <a:rPr lang="en-US" sz="2200"/>
              <a:t>The pattern of diffusion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US" sz="3600" dirty="0">
                <a:solidFill>
                  <a:schemeClr val="accent1">
                    <a:satMod val="150000"/>
                  </a:schemeClr>
                </a:solidFill>
                <a:ea typeface="+mj-ea"/>
                <a:cs typeface="+mj-cs"/>
              </a:rPr>
              <a:t>Origin of folk and popular cultures</a:t>
            </a:r>
          </a:p>
        </p:txBody>
      </p:sp>
      <p:sp>
        <p:nvSpPr>
          <p:cNvPr id="28675" name="Rectangle 3"/>
          <p:cNvSpPr>
            <a:spLocks noGrp="1" noChangeArrowheads="1"/>
          </p:cNvSpPr>
          <p:nvPr>
            <p:ph idx="1"/>
          </p:nvPr>
        </p:nvSpPr>
        <p:spPr/>
        <p:txBody>
          <a:bodyPr rtlCol="0">
            <a:normAutofit lnSpcReduction="10000"/>
          </a:bodyPr>
          <a:lstStyle/>
          <a:p>
            <a:pPr marL="914400" lvl="1" indent="-457200" eaLnBrk="1" fontAlgn="auto" hangingPunct="1">
              <a:lnSpc>
                <a:spcPct val="90000"/>
              </a:lnSpc>
              <a:spcAft>
                <a:spcPts val="0"/>
              </a:spcAft>
              <a:buFontTx/>
              <a:buAutoNum type="alphaUcPeriod"/>
              <a:defRPr/>
            </a:pPr>
            <a:r>
              <a:rPr lang="en-US" dirty="0">
                <a:ea typeface="+mn-ea"/>
              </a:rPr>
              <a:t>Cultural traits originate at a HEARTH, or center of innovation.</a:t>
            </a:r>
          </a:p>
          <a:p>
            <a:pPr marL="914400" lvl="1" indent="-457200" eaLnBrk="1" fontAlgn="auto" hangingPunct="1">
              <a:lnSpc>
                <a:spcPct val="90000"/>
              </a:lnSpc>
              <a:spcAft>
                <a:spcPts val="0"/>
              </a:spcAft>
              <a:buFontTx/>
              <a:buAutoNum type="alphaUcPeriod"/>
              <a:defRPr/>
            </a:pPr>
            <a:r>
              <a:rPr lang="en-US" dirty="0">
                <a:ea typeface="+mn-ea"/>
              </a:rPr>
              <a:t>Folk culture often have  an anonymous hearth, originate from anonymous sources, at unknown dates, through unidentified originators.  </a:t>
            </a:r>
          </a:p>
          <a:p>
            <a:pPr marL="914400" lvl="1" indent="-457200" eaLnBrk="1" fontAlgn="auto" hangingPunct="1">
              <a:lnSpc>
                <a:spcPct val="90000"/>
              </a:lnSpc>
              <a:spcAft>
                <a:spcPts val="0"/>
              </a:spcAft>
              <a:buFontTx/>
              <a:buAutoNum type="alphaUcPeriod"/>
              <a:defRPr/>
            </a:pPr>
            <a:r>
              <a:rPr lang="en-US" dirty="0">
                <a:ea typeface="+mn-ea"/>
              </a:rPr>
              <a:t>Popular culture is usually a product of developed countries.  North America, Western Europe, and Japan are common popular cultural hearths.  Fast food, and music are good examples</a:t>
            </a:r>
          </a:p>
          <a:p>
            <a:pPr marL="914400" lvl="1" indent="-457200" eaLnBrk="1" fontAlgn="auto" hangingPunct="1">
              <a:lnSpc>
                <a:spcPct val="90000"/>
              </a:lnSpc>
              <a:spcAft>
                <a:spcPts val="0"/>
              </a:spcAft>
              <a:buFontTx/>
              <a:buNone/>
              <a:defRPr/>
            </a:pPr>
            <a:r>
              <a:rPr lang="en-US" dirty="0">
                <a:ea typeface="+mn-ea"/>
              </a:rPr>
              <a:t>	</a:t>
            </a:r>
          </a:p>
          <a:p>
            <a:pPr marL="914400" lvl="1" indent="-457200" eaLnBrk="1" fontAlgn="auto" hangingPunct="1">
              <a:lnSpc>
                <a:spcPct val="90000"/>
              </a:lnSpc>
              <a:spcAft>
                <a:spcPts val="0"/>
              </a:spcAft>
              <a:buFontTx/>
              <a:buNone/>
              <a:defRPr/>
            </a:pPr>
            <a:r>
              <a:rPr lang="en-US" dirty="0">
                <a:ea typeface="+mn-ea"/>
              </a:rPr>
              <a:t> </a:t>
            </a:r>
          </a:p>
          <a:p>
            <a:pPr marL="914400" lvl="1" indent="-457200" eaLnBrk="1" fontAlgn="auto" hangingPunct="1">
              <a:lnSpc>
                <a:spcPct val="90000"/>
              </a:lnSpc>
              <a:spcAft>
                <a:spcPts val="0"/>
              </a:spcAft>
              <a:buFontTx/>
              <a:buAutoNum type="alphaUcPeriod"/>
              <a:defRPr/>
            </a:pPr>
            <a:endParaRPr lang="en-US" dirty="0">
              <a:ea typeface="+mn-ea"/>
            </a:endParaRPr>
          </a:p>
          <a:p>
            <a:pPr marL="914400" lvl="1" indent="-457200" eaLnBrk="1" fontAlgn="auto" hangingPunct="1">
              <a:lnSpc>
                <a:spcPct val="90000"/>
              </a:lnSpc>
              <a:spcAft>
                <a:spcPts val="0"/>
              </a:spcAft>
              <a:buFontTx/>
              <a:buAutoNum type="alphaUcPeriod"/>
              <a:defRPr/>
            </a:pPr>
            <a:endParaRPr lang="en-US" dirty="0">
              <a:ea typeface="+mn-ea"/>
            </a:endParaRPr>
          </a:p>
          <a:p>
            <a:pPr marL="609600" indent="-609600" eaLnBrk="1" fontAlgn="auto" hangingPunct="1">
              <a:lnSpc>
                <a:spcPct val="90000"/>
              </a:lnSpc>
              <a:spcBef>
                <a:spcPts val="0"/>
              </a:spcBef>
              <a:spcAft>
                <a:spcPts val="0"/>
              </a:spcAft>
              <a:buFont typeface="Wingdings 2"/>
              <a:buChar char=""/>
              <a:defRPr/>
            </a:pPr>
            <a:endParaRPr lang="en-US"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ea typeface="+mj-ea"/>
                <a:cs typeface="+mj-cs"/>
              </a:rPr>
              <a:t>Origin of Folk Music</a:t>
            </a:r>
          </a:p>
        </p:txBody>
      </p:sp>
      <p:sp>
        <p:nvSpPr>
          <p:cNvPr id="29699" name="Rectangle 3"/>
          <p:cNvSpPr>
            <a:spLocks noGrp="1" noChangeArrowheads="1"/>
          </p:cNvSpPr>
          <p:nvPr>
            <p:ph idx="1"/>
          </p:nvPr>
        </p:nvSpPr>
        <p:spPr/>
        <p:txBody>
          <a:bodyPr/>
          <a:lstStyle/>
          <a:p>
            <a:pPr marL="533400" indent="-533400" eaLnBrk="1" hangingPunct="1">
              <a:lnSpc>
                <a:spcPct val="90000"/>
              </a:lnSpc>
              <a:buFontTx/>
              <a:buAutoNum type="alphaUcPeriod"/>
            </a:pPr>
            <a:r>
              <a:rPr lang="en-US" sz="2800"/>
              <a:t>Chinese Legend says music was invented in 2697 BC by a guy who cut bamboo poles that would make sound like a phoenix bird</a:t>
            </a:r>
          </a:p>
          <a:p>
            <a:pPr marL="533400" indent="-533400" eaLnBrk="1" hangingPunct="1">
              <a:lnSpc>
                <a:spcPct val="90000"/>
              </a:lnSpc>
              <a:buFontTx/>
              <a:buAutoNum type="alphaUcPeriod"/>
            </a:pPr>
            <a:r>
              <a:rPr lang="en-US" sz="2800"/>
              <a:t>Folk songs usually have anonymous authors, they are transmitted orally, are often modified, and tell stories of everyday life that is familiar to the people.</a:t>
            </a:r>
          </a:p>
          <a:p>
            <a:pPr marL="533400" indent="-533400" eaLnBrk="1" hangingPunct="1">
              <a:lnSpc>
                <a:spcPct val="90000"/>
              </a:lnSpc>
              <a:buFontTx/>
              <a:buAutoNum type="alphaUcPeriod"/>
            </a:pPr>
            <a:r>
              <a:rPr lang="en-US" sz="2800"/>
              <a:t>Folk customs may have multiple origins by groups that don’t have communications with each other.  Country music is an example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228600"/>
            <a:ext cx="7772400" cy="685800"/>
          </a:xfrm>
        </p:spPr>
        <p:txBody>
          <a:bodyPr>
            <a:normAutofit fontScale="90000"/>
          </a:bodyPr>
          <a:lstStyle/>
          <a:p>
            <a:pPr eaLnBrk="1" fontAlgn="auto" hangingPunct="1">
              <a:spcAft>
                <a:spcPts val="0"/>
              </a:spcAft>
              <a:defRPr/>
            </a:pPr>
            <a:r>
              <a:rPr lang="en-US" dirty="0">
                <a:solidFill>
                  <a:schemeClr val="accent1">
                    <a:satMod val="150000"/>
                  </a:schemeClr>
                </a:solidFill>
                <a:ea typeface="+mj-ea"/>
                <a:cs typeface="+mj-cs"/>
              </a:rPr>
              <a:t>Origin of Country Music</a:t>
            </a:r>
          </a:p>
        </p:txBody>
      </p:sp>
      <p:pic>
        <p:nvPicPr>
          <p:cNvPr id="38916" name="Picture 10"/>
          <p:cNvPicPr>
            <a:picLocks noGrp="1" noChangeAspect="1" noChangeArrowheads="1"/>
          </p:cNvPicPr>
          <p:nvPr>
            <p:ph idx="1"/>
          </p:nvPr>
        </p:nvPicPr>
        <p:blipFill>
          <a:blip r:embed="rId3"/>
          <a:srcRect/>
          <a:stretch>
            <a:fillRect/>
          </a:stretch>
        </p:blipFill>
        <p:spPr>
          <a:xfrm>
            <a:off x="1951038" y="1143000"/>
            <a:ext cx="5241925" cy="4343400"/>
          </a:xfrm>
        </p:spPr>
      </p:pic>
      <p:sp>
        <p:nvSpPr>
          <p:cNvPr id="40964" name="Text Box 5"/>
          <p:cNvSpPr txBox="1">
            <a:spLocks noChangeArrowheads="1"/>
          </p:cNvSpPr>
          <p:nvPr/>
        </p:nvSpPr>
        <p:spPr bwMode="auto">
          <a:xfrm>
            <a:off x="609600" y="5791200"/>
            <a:ext cx="7788275" cy="825500"/>
          </a:xfrm>
          <a:prstGeom prst="rect">
            <a:avLst/>
          </a:prstGeom>
          <a:noFill/>
          <a:ln w="9525">
            <a:noFill/>
            <a:miter lim="800000"/>
            <a:headEnd/>
            <a:tailEnd/>
          </a:ln>
        </p:spPr>
        <p:txBody>
          <a:bodyPr>
            <a:prstTxWarp prst="textNoShape">
              <a:avLst/>
            </a:prstTxWarp>
            <a:spAutoFit/>
          </a:bodyPr>
          <a:lstStyle/>
          <a:p>
            <a:pPr marL="912813" indent="-912813"/>
            <a:r>
              <a:rPr lang="en-US" dirty="0">
                <a:solidFill>
                  <a:srgbClr val="000000"/>
                </a:solidFill>
              </a:rPr>
              <a:t>Fig. 4-1: U.S. country music has four main hearths, or regions of origin: southern Appalachia, central Tennessee and Kentucky, the Ozark-Ouachita uplands, and north-central Texas.</a:t>
            </a:r>
            <a:r>
              <a:rPr lang="en-US" sz="1500" dirty="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ea typeface="+mj-ea"/>
                <a:cs typeface="+mj-cs"/>
              </a:rPr>
              <a:t>Origins of Popular Music</a:t>
            </a:r>
          </a:p>
        </p:txBody>
      </p:sp>
      <p:sp>
        <p:nvSpPr>
          <p:cNvPr id="33795" name="Rectangle 3"/>
          <p:cNvSpPr>
            <a:spLocks noGrp="1" noChangeArrowheads="1"/>
          </p:cNvSpPr>
          <p:nvPr>
            <p:ph idx="1"/>
          </p:nvPr>
        </p:nvSpPr>
        <p:spPr/>
        <p:txBody>
          <a:bodyPr/>
          <a:lstStyle/>
          <a:p>
            <a:pPr marL="533400" indent="-533400" eaLnBrk="1" hangingPunct="1">
              <a:lnSpc>
                <a:spcPct val="90000"/>
              </a:lnSpc>
              <a:buFontTx/>
              <a:buAutoNum type="alphaUcPeriod"/>
            </a:pPr>
            <a:r>
              <a:rPr lang="en-US" sz="2800"/>
              <a:t>Popular music is written by specific people for the purpose of being sold to a large audience.</a:t>
            </a:r>
          </a:p>
          <a:p>
            <a:pPr marL="533400" indent="-533400" eaLnBrk="1" hangingPunct="1">
              <a:lnSpc>
                <a:spcPct val="90000"/>
              </a:lnSpc>
              <a:buFontTx/>
              <a:buAutoNum type="alphaUcPeriod"/>
            </a:pPr>
            <a:r>
              <a:rPr lang="en-US" sz="2800"/>
              <a:t>Popular music originated along 28</a:t>
            </a:r>
            <a:r>
              <a:rPr lang="en-US" sz="2800" baseline="30000"/>
              <a:t>th</a:t>
            </a:r>
            <a:r>
              <a:rPr lang="en-US" sz="2800"/>
              <a:t> street in NYC to produce music for variety shows in Western Europe and USA.  “Pluggers” pounded out songs for publishers. The area became known as “Tin Pan Ally”. TPA moved several times before recorded music became more popular than sheet music.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228600"/>
            <a:ext cx="8153400" cy="685800"/>
          </a:xfrm>
        </p:spPr>
        <p:txBody>
          <a:bodyPr>
            <a:normAutofit fontScale="90000"/>
          </a:bodyPr>
          <a:lstStyle/>
          <a:p>
            <a:pPr eaLnBrk="1" fontAlgn="auto" hangingPunct="1">
              <a:spcAft>
                <a:spcPts val="0"/>
              </a:spcAft>
              <a:defRPr/>
            </a:pPr>
            <a:r>
              <a:rPr lang="en-US" dirty="0">
                <a:solidFill>
                  <a:schemeClr val="accent1">
                    <a:satMod val="150000"/>
                  </a:schemeClr>
                </a:solidFill>
                <a:ea typeface="+mj-ea"/>
                <a:cs typeface="+mj-cs"/>
              </a:rPr>
              <a:t>Tin Pan Alley and Popular Music</a:t>
            </a:r>
          </a:p>
        </p:txBody>
      </p:sp>
      <p:pic>
        <p:nvPicPr>
          <p:cNvPr id="43012" name="Picture 9"/>
          <p:cNvPicPr>
            <a:picLocks noGrp="1" noChangeAspect="1" noChangeArrowheads="1"/>
          </p:cNvPicPr>
          <p:nvPr>
            <p:ph idx="1"/>
          </p:nvPr>
        </p:nvPicPr>
        <p:blipFill>
          <a:blip r:embed="rId3"/>
          <a:srcRect/>
          <a:stretch>
            <a:fillRect/>
          </a:stretch>
        </p:blipFill>
        <p:spPr>
          <a:xfrm>
            <a:off x="3276600" y="1066800"/>
            <a:ext cx="3276600" cy="4996519"/>
          </a:xfrm>
        </p:spPr>
      </p:pic>
      <p:sp>
        <p:nvSpPr>
          <p:cNvPr id="45060" name="Text Box 5"/>
          <p:cNvSpPr txBox="1">
            <a:spLocks noChangeArrowheads="1"/>
          </p:cNvSpPr>
          <p:nvPr/>
        </p:nvSpPr>
        <p:spPr bwMode="auto">
          <a:xfrm>
            <a:off x="381000" y="5867400"/>
            <a:ext cx="8216900" cy="825500"/>
          </a:xfrm>
          <a:prstGeom prst="rect">
            <a:avLst/>
          </a:prstGeom>
          <a:noFill/>
          <a:ln w="9525">
            <a:noFill/>
            <a:miter lim="800000"/>
            <a:headEnd/>
            <a:tailEnd/>
          </a:ln>
        </p:spPr>
        <p:txBody>
          <a:bodyPr>
            <a:prstTxWarp prst="textNoShape">
              <a:avLst/>
            </a:prstTxWarp>
            <a:spAutoFit/>
          </a:bodyPr>
          <a:lstStyle/>
          <a:p>
            <a:pPr marL="912813" indent="-912813"/>
            <a:r>
              <a:rPr lang="en-US" dirty="0">
                <a:solidFill>
                  <a:srgbClr val="000000"/>
                </a:solidFill>
              </a:rPr>
              <a:t>Fig. 4-2: Writers and publishers of popular music were clustered in Tin Pan Alley in New York City in the early twentieth century. The area later moved north from 28th Street to Times Square.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304800"/>
            <a:ext cx="8458200" cy="762000"/>
          </a:xfrm>
        </p:spPr>
        <p:txBody>
          <a:bodyPr>
            <a:normAutofit fontScale="90000"/>
          </a:bodyPr>
          <a:lstStyle/>
          <a:p>
            <a:pPr eaLnBrk="1" fontAlgn="auto" hangingPunct="1">
              <a:spcAft>
                <a:spcPts val="0"/>
              </a:spcAft>
              <a:defRPr/>
            </a:pPr>
            <a:r>
              <a:rPr lang="en-US" sz="3600" dirty="0">
                <a:solidFill>
                  <a:schemeClr val="accent1">
                    <a:satMod val="150000"/>
                  </a:schemeClr>
                </a:solidFill>
                <a:ea typeface="+mj-ea"/>
                <a:cs typeface="+mj-cs"/>
              </a:rPr>
              <a:t>A Mental Map of Hip Hop</a:t>
            </a:r>
            <a:br>
              <a:rPr lang="en-US" sz="3600" dirty="0">
                <a:solidFill>
                  <a:schemeClr val="accent1">
                    <a:satMod val="150000"/>
                  </a:schemeClr>
                </a:solidFill>
                <a:ea typeface="+mj-ea"/>
                <a:cs typeface="+mj-cs"/>
              </a:rPr>
            </a:br>
            <a:r>
              <a:rPr lang="en-US" sz="2000" dirty="0">
                <a:solidFill>
                  <a:schemeClr val="accent1">
                    <a:satMod val="150000"/>
                  </a:schemeClr>
                </a:solidFill>
                <a:ea typeface="+mj-ea"/>
                <a:cs typeface="+mj-cs"/>
              </a:rPr>
              <a:t>Hip Hop begins in NYC in the 70s and spreads to other large cities in the 80’s.  Lots of Hip Hop is place oriented.</a:t>
            </a:r>
          </a:p>
        </p:txBody>
      </p:sp>
      <p:pic>
        <p:nvPicPr>
          <p:cNvPr id="45060" name="Picture 7"/>
          <p:cNvPicPr>
            <a:picLocks noGrp="1" noChangeAspect="1" noChangeArrowheads="1"/>
          </p:cNvPicPr>
          <p:nvPr>
            <p:ph idx="1"/>
          </p:nvPr>
        </p:nvPicPr>
        <p:blipFill>
          <a:blip r:embed="rId3"/>
          <a:srcRect/>
          <a:stretch>
            <a:fillRect/>
          </a:stretch>
        </p:blipFill>
        <p:spPr>
          <a:xfrm>
            <a:off x="698500" y="1295400"/>
            <a:ext cx="7745413" cy="4419600"/>
          </a:xfrm>
        </p:spPr>
      </p:pic>
      <p:sp>
        <p:nvSpPr>
          <p:cNvPr id="47108" name="Text Box 4"/>
          <p:cNvSpPr txBox="1">
            <a:spLocks noChangeArrowheads="1"/>
          </p:cNvSpPr>
          <p:nvPr/>
        </p:nvSpPr>
        <p:spPr bwMode="auto">
          <a:xfrm>
            <a:off x="365125" y="6072188"/>
            <a:ext cx="8382000" cy="581025"/>
          </a:xfrm>
          <a:prstGeom prst="rect">
            <a:avLst/>
          </a:prstGeom>
          <a:noFill/>
          <a:ln w="9525">
            <a:noFill/>
            <a:miter lim="800000"/>
            <a:headEnd/>
            <a:tailEnd/>
          </a:ln>
        </p:spPr>
        <p:txBody>
          <a:bodyPr>
            <a:prstTxWarp prst="textNoShape">
              <a:avLst/>
            </a:prstTxWarp>
            <a:spAutoFit/>
          </a:bodyPr>
          <a:lstStyle/>
          <a:p>
            <a:pPr marL="1027113" indent="-1027113"/>
            <a:r>
              <a:rPr lang="en-US" dirty="0">
                <a:solidFill>
                  <a:srgbClr val="000000"/>
                </a:solidFill>
              </a:rPr>
              <a:t>Fig. 4-3: This mental map places major hip hop performers near other similar performers and in the portion of the country where they performed.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fontAlgn="auto" hangingPunct="1">
              <a:spcAft>
                <a:spcPts val="0"/>
              </a:spcAft>
              <a:defRPr/>
            </a:pPr>
            <a:r>
              <a:rPr lang="en-US" sz="3600" dirty="0">
                <a:solidFill>
                  <a:schemeClr val="accent1">
                    <a:satMod val="150000"/>
                  </a:schemeClr>
                </a:solidFill>
                <a:ea typeface="+mj-ea"/>
                <a:cs typeface="+mj-cs"/>
              </a:rPr>
              <a:t>Diffusion of Folk and Popular Culture.</a:t>
            </a:r>
          </a:p>
        </p:txBody>
      </p:sp>
      <p:sp>
        <p:nvSpPr>
          <p:cNvPr id="34819" name="Rectangle 3"/>
          <p:cNvSpPr>
            <a:spLocks noGrp="1" noChangeArrowheads="1"/>
          </p:cNvSpPr>
          <p:nvPr>
            <p:ph idx="1"/>
          </p:nvPr>
        </p:nvSpPr>
        <p:spPr/>
        <p:txBody>
          <a:bodyPr/>
          <a:lstStyle/>
          <a:p>
            <a:pPr marL="533400" indent="-533400" eaLnBrk="1" hangingPunct="1">
              <a:buFontTx/>
              <a:buAutoNum type="alphaUcPeriod"/>
            </a:pPr>
            <a:r>
              <a:rPr lang="en-US" sz="2800"/>
              <a:t>Popular culture usually spreads by Hierarchical diffusion from hearths (or nodes) of innovation.  Examples include Hollywood for film, Madison Ave for Advertising, NYC, Paris, Milan for fashion </a:t>
            </a:r>
          </a:p>
          <a:p>
            <a:pPr marL="533400" indent="-533400" eaLnBrk="1" hangingPunct="1">
              <a:buFontTx/>
              <a:buAutoNum type="alphaUcPeriod"/>
            </a:pPr>
            <a:r>
              <a:rPr lang="en-US" sz="2800"/>
              <a:t>Folk Culture spreads slowly usually through </a:t>
            </a:r>
            <a:r>
              <a:rPr lang="en-US" sz="2800" smtClean="0"/>
              <a:t>migration (relocation diffusion) </a:t>
            </a:r>
            <a:r>
              <a:rPr lang="en-US" sz="2800"/>
              <a:t>rather than from modern methods such as electronics.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eaLnBrk="1" hangingPunct="1">
              <a:defRPr/>
            </a:pPr>
            <a:endParaRPr lang="en-US" dirty="0"/>
          </a:p>
        </p:txBody>
      </p:sp>
      <p:sp>
        <p:nvSpPr>
          <p:cNvPr id="3" name="Content Placeholder 2"/>
          <p:cNvSpPr>
            <a:spLocks noGrp="1"/>
          </p:cNvSpPr>
          <p:nvPr>
            <p:ph idx="1"/>
          </p:nvPr>
        </p:nvSpPr>
        <p:spPr>
          <a:xfrm>
            <a:off x="533400" y="1524000"/>
            <a:ext cx="8229600" cy="4625975"/>
          </a:xfrm>
        </p:spPr>
        <p:txBody>
          <a:bodyPr/>
          <a:lstStyle/>
          <a:p>
            <a:pPr eaLnBrk="1" hangingPunct="1"/>
            <a:r>
              <a:rPr lang="en-US" dirty="0" smtClean="0"/>
              <a:t>“Fish are friends, not food.”</a:t>
            </a:r>
          </a:p>
          <a:p>
            <a:pPr lvl="1" eaLnBrk="1" hangingPunct="1"/>
            <a:r>
              <a:rPr lang="en-US" dirty="0" smtClean="0"/>
              <a:t>Finding </a:t>
            </a:r>
            <a:r>
              <a:rPr lang="en-US" dirty="0" err="1" smtClean="0"/>
              <a:t>Nemo</a:t>
            </a:r>
            <a:endParaRPr lang="en-US" dirty="0" smtClean="0"/>
          </a:p>
          <a:p>
            <a:pPr eaLnBrk="1" hangingPunct="1"/>
            <a:r>
              <a:rPr lang="en-US" dirty="0" smtClean="0"/>
              <a:t>“I’m just one stomach flu away from my goal weight.”</a:t>
            </a:r>
          </a:p>
          <a:p>
            <a:pPr lvl="1" eaLnBrk="1" hangingPunct="1"/>
            <a:r>
              <a:rPr lang="en-US" dirty="0" smtClean="0"/>
              <a:t>The Devil Wears Prada</a:t>
            </a:r>
          </a:p>
          <a:p>
            <a:pPr eaLnBrk="1" hangingPunct="1"/>
            <a:r>
              <a:rPr lang="en-US" dirty="0" smtClean="0"/>
              <a:t>“My Precious”</a:t>
            </a:r>
          </a:p>
          <a:p>
            <a:pPr lvl="1" eaLnBrk="1" hangingPunct="1"/>
            <a:r>
              <a:rPr lang="en-US" dirty="0" smtClean="0"/>
              <a:t>Lord of the Rings: The Two </a:t>
            </a:r>
            <a:r>
              <a:rPr lang="en-US" dirty="0" smtClean="0"/>
              <a:t>Towers</a:t>
            </a:r>
          </a:p>
          <a:p>
            <a:pPr eaLnBrk="1" hangingPunct="1"/>
            <a:r>
              <a:rPr lang="en-US" dirty="0" smtClean="0"/>
              <a:t>“We are going to need a bigger boat.”</a:t>
            </a:r>
          </a:p>
          <a:p>
            <a:pPr lvl="1" eaLnBrk="1" hangingPunct="1"/>
            <a:r>
              <a:rPr lang="en-US" dirty="0" smtClean="0"/>
              <a:t>Jaws</a:t>
            </a:r>
            <a:endParaRPr lang="en-US" dirty="0" smtClean="0"/>
          </a:p>
          <a:p>
            <a:pPr lvl="1"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500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mj-cs"/>
              </a:rPr>
              <a:t>Two Examples</a:t>
            </a:r>
          </a:p>
        </p:txBody>
      </p:sp>
      <p:sp>
        <p:nvSpPr>
          <p:cNvPr id="51203" name="Rectangle 3"/>
          <p:cNvSpPr>
            <a:spLocks noGrp="1" noChangeArrowheads="1"/>
          </p:cNvSpPr>
          <p:nvPr>
            <p:ph idx="1"/>
          </p:nvPr>
        </p:nvSpPr>
        <p:spPr/>
        <p:txBody>
          <a:bodyPr/>
          <a:lstStyle/>
          <a:p>
            <a:pPr eaLnBrk="1" hangingPunct="1"/>
            <a:endParaRPr lang="en-US"/>
          </a:p>
        </p:txBody>
      </p:sp>
      <p:pic>
        <p:nvPicPr>
          <p:cNvPr id="36871" name="Picture 7" descr="amish 3"/>
          <p:cNvPicPr>
            <a:picLocks noChangeAspect="1" noChangeArrowheads="1"/>
          </p:cNvPicPr>
          <p:nvPr/>
        </p:nvPicPr>
        <p:blipFill>
          <a:blip r:embed="rId3"/>
          <a:srcRect/>
          <a:stretch>
            <a:fillRect/>
          </a:stretch>
        </p:blipFill>
        <p:spPr bwMode="auto">
          <a:xfrm>
            <a:off x="1752600" y="2286000"/>
            <a:ext cx="5105400" cy="2808288"/>
          </a:xfrm>
          <a:prstGeom prst="rect">
            <a:avLst/>
          </a:prstGeom>
          <a:noFill/>
          <a:ln w="9525">
            <a:noFill/>
            <a:miter lim="800000"/>
            <a:headEnd/>
            <a:tailEnd/>
          </a:ln>
        </p:spPr>
      </p:pic>
      <p:pic>
        <p:nvPicPr>
          <p:cNvPr id="36872" name="Picture 8" descr="amish6"/>
          <p:cNvPicPr>
            <a:picLocks noChangeAspect="1" noChangeArrowheads="1"/>
          </p:cNvPicPr>
          <p:nvPr/>
        </p:nvPicPr>
        <p:blipFill>
          <a:blip r:embed="rId4"/>
          <a:srcRect/>
          <a:stretch>
            <a:fillRect/>
          </a:stretch>
        </p:blipFill>
        <p:spPr bwMode="auto">
          <a:xfrm>
            <a:off x="1238250" y="809625"/>
            <a:ext cx="6667500" cy="5238750"/>
          </a:xfrm>
          <a:prstGeom prst="rect">
            <a:avLst/>
          </a:prstGeom>
          <a:noFill/>
          <a:ln w="9525">
            <a:noFill/>
            <a:miter lim="800000"/>
            <a:headEnd/>
            <a:tailEnd/>
          </a:ln>
        </p:spPr>
      </p:pic>
      <p:pic>
        <p:nvPicPr>
          <p:cNvPr id="36873" name="Picture 9" descr="wold cup"/>
          <p:cNvPicPr>
            <a:picLocks noChangeAspect="1" noChangeArrowheads="1"/>
          </p:cNvPicPr>
          <p:nvPr/>
        </p:nvPicPr>
        <p:blipFill>
          <a:blip r:embed="rId5"/>
          <a:srcRect/>
          <a:stretch>
            <a:fillRect/>
          </a:stretch>
        </p:blipFill>
        <p:spPr bwMode="auto">
          <a:xfrm>
            <a:off x="2133600" y="1371600"/>
            <a:ext cx="4724400" cy="4584700"/>
          </a:xfrm>
          <a:prstGeom prst="rect">
            <a:avLst/>
          </a:prstGeom>
          <a:noFill/>
          <a:ln w="9525">
            <a:noFill/>
            <a:miter lim="800000"/>
            <a:headEnd/>
            <a:tailEnd/>
          </a:ln>
        </p:spPr>
      </p:pic>
      <p:pic>
        <p:nvPicPr>
          <p:cNvPr id="36874" name="Picture 10" descr="Buffon"/>
          <p:cNvPicPr>
            <a:picLocks noChangeAspect="1" noChangeArrowheads="1"/>
          </p:cNvPicPr>
          <p:nvPr/>
        </p:nvPicPr>
        <p:blipFill>
          <a:blip r:embed="rId6"/>
          <a:srcRect/>
          <a:stretch>
            <a:fillRect/>
          </a:stretch>
        </p:blipFill>
        <p:spPr bwMode="auto">
          <a:xfrm>
            <a:off x="2590800" y="762000"/>
            <a:ext cx="4402138" cy="548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strips(downLeft)">
                                      <p:cBhvr>
                                        <p:cTn id="7" dur="3000"/>
                                        <p:tgtEl>
                                          <p:spTgt spid="3687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36871"/>
                                        </p:tgtEl>
                                      </p:cBhvr>
                                    </p:animEffect>
                                    <p:set>
                                      <p:cBhvr>
                                        <p:cTn id="12" dur="1" fill="hold">
                                          <p:stCondLst>
                                            <p:cond delay="499"/>
                                          </p:stCondLst>
                                        </p:cTn>
                                        <p:tgtEl>
                                          <p:spTgt spid="3687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36872"/>
                                        </p:tgtEl>
                                        <p:attrNameLst>
                                          <p:attrName>style.visibility</p:attrName>
                                        </p:attrNameLst>
                                      </p:cBhvr>
                                      <p:to>
                                        <p:strVal val="visible"/>
                                      </p:to>
                                    </p:set>
                                    <p:anim calcmode="lin" valueType="num">
                                      <p:cBhvr>
                                        <p:cTn id="17" dur="500" fill="hold"/>
                                        <p:tgtEl>
                                          <p:spTgt spid="36872"/>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36872"/>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36872"/>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3687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6872"/>
                                        </p:tgtEl>
                                        <p:attrNameLst>
                                          <p:attrName>ppt_x</p:attrName>
                                        </p:attrNameLst>
                                      </p:cBhvr>
                                      <p:tavLst>
                                        <p:tav tm="0">
                                          <p:val>
                                            <p:strVal val="ppt_x"/>
                                          </p:val>
                                        </p:tav>
                                        <p:tav tm="100000">
                                          <p:val>
                                            <p:strVal val="ppt_x"/>
                                          </p:val>
                                        </p:tav>
                                      </p:tavLst>
                                    </p:anim>
                                    <p:anim calcmode="lin" valueType="num">
                                      <p:cBhvr additive="base">
                                        <p:cTn id="25" dur="500"/>
                                        <p:tgtEl>
                                          <p:spTgt spid="36872"/>
                                        </p:tgtEl>
                                        <p:attrNameLst>
                                          <p:attrName>ppt_y</p:attrName>
                                        </p:attrNameLst>
                                      </p:cBhvr>
                                      <p:tavLst>
                                        <p:tav tm="0">
                                          <p:val>
                                            <p:strVal val="ppt_y"/>
                                          </p:val>
                                        </p:tav>
                                        <p:tav tm="100000">
                                          <p:val>
                                            <p:strVal val="1+ppt_h/2"/>
                                          </p:val>
                                        </p:tav>
                                      </p:tavLst>
                                    </p:anim>
                                    <p:set>
                                      <p:cBhvr>
                                        <p:cTn id="26" dur="1" fill="hold">
                                          <p:stCondLst>
                                            <p:cond delay="499"/>
                                          </p:stCondLst>
                                        </p:cTn>
                                        <p:tgtEl>
                                          <p:spTgt spid="3687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36873"/>
                                        </p:tgtEl>
                                        <p:attrNameLst>
                                          <p:attrName>style.visibility</p:attrName>
                                        </p:attrNameLst>
                                      </p:cBhvr>
                                      <p:to>
                                        <p:strVal val="visible"/>
                                      </p:to>
                                    </p:set>
                                    <p:anim calcmode="lin" valueType="num">
                                      <p:cBhvr>
                                        <p:cTn id="31" dur="500" fill="hold"/>
                                        <p:tgtEl>
                                          <p:spTgt spid="36873"/>
                                        </p:tgtEl>
                                        <p:attrNameLst>
                                          <p:attrName>ppt_w</p:attrName>
                                        </p:attrNameLst>
                                      </p:cBhvr>
                                      <p:tavLst>
                                        <p:tav tm="0">
                                          <p:val>
                                            <p:fltVal val="0"/>
                                          </p:val>
                                        </p:tav>
                                        <p:tav tm="100000">
                                          <p:val>
                                            <p:strVal val="#ppt_w"/>
                                          </p:val>
                                        </p:tav>
                                      </p:tavLst>
                                    </p:anim>
                                    <p:anim calcmode="lin" valueType="num">
                                      <p:cBhvr>
                                        <p:cTn id="32" dur="500" fill="hold"/>
                                        <p:tgtEl>
                                          <p:spTgt spid="36873"/>
                                        </p:tgtEl>
                                        <p:attrNameLst>
                                          <p:attrName>ppt_h</p:attrName>
                                        </p:attrNameLst>
                                      </p:cBhvr>
                                      <p:tavLst>
                                        <p:tav tm="0">
                                          <p:val>
                                            <p:fltVal val="0"/>
                                          </p:val>
                                        </p:tav>
                                        <p:tav tm="100000">
                                          <p:val>
                                            <p:strVal val="#ppt_h"/>
                                          </p:val>
                                        </p:tav>
                                      </p:tavLst>
                                    </p:anim>
                                    <p:anim calcmode="lin" valueType="num">
                                      <p:cBhvr>
                                        <p:cTn id="33" dur="500" fill="hold"/>
                                        <p:tgtEl>
                                          <p:spTgt spid="36873"/>
                                        </p:tgtEl>
                                        <p:attrNameLst>
                                          <p:attrName>style.rotation</p:attrName>
                                        </p:attrNameLst>
                                      </p:cBhvr>
                                      <p:tavLst>
                                        <p:tav tm="0">
                                          <p:val>
                                            <p:fltVal val="360"/>
                                          </p:val>
                                        </p:tav>
                                        <p:tav tm="100000">
                                          <p:val>
                                            <p:fltVal val="0"/>
                                          </p:val>
                                        </p:tav>
                                      </p:tavLst>
                                    </p:anim>
                                    <p:animEffect transition="in" filter="fade">
                                      <p:cBhvr>
                                        <p:cTn id="34" dur="500"/>
                                        <p:tgtEl>
                                          <p:spTgt spid="36873"/>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xit" presetSubtype="16" fill="hold" nodeType="clickEffect">
                                  <p:stCondLst>
                                    <p:cond delay="0"/>
                                  </p:stCondLst>
                                  <p:childTnLst>
                                    <p:animEffect transition="out" filter="diamond(in)">
                                      <p:cBhvr>
                                        <p:cTn id="38" dur="2000"/>
                                        <p:tgtEl>
                                          <p:spTgt spid="36873"/>
                                        </p:tgtEl>
                                      </p:cBhvr>
                                    </p:animEffect>
                                    <p:set>
                                      <p:cBhvr>
                                        <p:cTn id="39" dur="1" fill="hold">
                                          <p:stCondLst>
                                            <p:cond delay="1999"/>
                                          </p:stCondLst>
                                        </p:cTn>
                                        <p:tgtEl>
                                          <p:spTgt spid="3687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1" presetClass="entr" presetSubtype="0" fill="hold" nodeType="clickEffect">
                                  <p:stCondLst>
                                    <p:cond delay="0"/>
                                  </p:stCondLst>
                                  <p:childTnLst>
                                    <p:set>
                                      <p:cBhvr>
                                        <p:cTn id="43" dur="1" fill="hold">
                                          <p:stCondLst>
                                            <p:cond delay="0"/>
                                          </p:stCondLst>
                                        </p:cTn>
                                        <p:tgtEl>
                                          <p:spTgt spid="36874"/>
                                        </p:tgtEl>
                                        <p:attrNameLst>
                                          <p:attrName>style.visibility</p:attrName>
                                        </p:attrNameLst>
                                      </p:cBhvr>
                                      <p:to>
                                        <p:strVal val="visible"/>
                                      </p:to>
                                    </p:set>
                                    <p:animEffect transition="in" filter="fade">
                                      <p:cBhvr>
                                        <p:cTn id="44" dur="770" decel="100000"/>
                                        <p:tgtEl>
                                          <p:spTgt spid="36874"/>
                                        </p:tgtEl>
                                      </p:cBhvr>
                                    </p:animEffect>
                                    <p:animScale>
                                      <p:cBhvr>
                                        <p:cTn id="45" dur="770" decel="100000"/>
                                        <p:tgtEl>
                                          <p:spTgt spid="36874"/>
                                        </p:tgtEl>
                                      </p:cBhvr>
                                      <p:from x="10000" y="10000"/>
                                      <p:to x="200000" y="450000"/>
                                    </p:animScale>
                                    <p:animScale>
                                      <p:cBhvr>
                                        <p:cTn id="46" dur="1230" accel="100000" fill="hold">
                                          <p:stCondLst>
                                            <p:cond delay="770"/>
                                          </p:stCondLst>
                                        </p:cTn>
                                        <p:tgtEl>
                                          <p:spTgt spid="36874"/>
                                        </p:tgtEl>
                                      </p:cBhvr>
                                      <p:from x="200000" y="450000"/>
                                      <p:to x="100000" y="100000"/>
                                    </p:animScale>
                                    <p:set>
                                      <p:cBhvr>
                                        <p:cTn id="47" dur="770" fill="hold"/>
                                        <p:tgtEl>
                                          <p:spTgt spid="36874"/>
                                        </p:tgtEl>
                                        <p:attrNameLst>
                                          <p:attrName>ppt_x</p:attrName>
                                        </p:attrNameLst>
                                      </p:cBhvr>
                                      <p:to>
                                        <p:strVal val="(0.5)"/>
                                      </p:to>
                                    </p:set>
                                    <p:anim from="(0.5)" to="(#ppt_x)" calcmode="lin" valueType="num">
                                      <p:cBhvr>
                                        <p:cTn id="48" dur="1230" accel="100000" fill="hold">
                                          <p:stCondLst>
                                            <p:cond delay="770"/>
                                          </p:stCondLst>
                                        </p:cTn>
                                        <p:tgtEl>
                                          <p:spTgt spid="36874"/>
                                        </p:tgtEl>
                                        <p:attrNameLst>
                                          <p:attrName>ppt_x</p:attrName>
                                        </p:attrNameLst>
                                      </p:cBhvr>
                                    </p:anim>
                                    <p:set>
                                      <p:cBhvr>
                                        <p:cTn id="49" dur="770" fill="hold"/>
                                        <p:tgtEl>
                                          <p:spTgt spid="36874"/>
                                        </p:tgtEl>
                                        <p:attrNameLst>
                                          <p:attrName>ppt_y</p:attrName>
                                        </p:attrNameLst>
                                      </p:cBhvr>
                                      <p:to>
                                        <p:strVal val="(#ppt_y+0.4)"/>
                                      </p:to>
                                    </p:set>
                                    <p:anim from="(#ppt_y+0.4)" to="(#ppt_y)" calcmode="lin" valueType="num">
                                      <p:cBhvr>
                                        <p:cTn id="50" dur="1230" accel="100000" fill="hold">
                                          <p:stCondLst>
                                            <p:cond delay="770"/>
                                          </p:stCondLst>
                                        </p:cTn>
                                        <p:tgtEl>
                                          <p:spTgt spid="36874"/>
                                        </p:tgtEl>
                                        <p:attrNameLst>
                                          <p:attrName>ppt_y</p:attrName>
                                        </p:attrNameLst>
                                      </p:cBhvr>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36874"/>
                                        </p:tgtEl>
                                        <p:attrNameLst>
                                          <p:attrName>ppt_x</p:attrName>
                                        </p:attrNameLst>
                                      </p:cBhvr>
                                      <p:tavLst>
                                        <p:tav tm="0">
                                          <p:val>
                                            <p:strVal val="ppt_x"/>
                                          </p:val>
                                        </p:tav>
                                        <p:tav tm="100000">
                                          <p:val>
                                            <p:strVal val="ppt_x"/>
                                          </p:val>
                                        </p:tav>
                                      </p:tavLst>
                                    </p:anim>
                                    <p:anim calcmode="lin" valueType="num">
                                      <p:cBhvr additive="base">
                                        <p:cTn id="55" dur="500"/>
                                        <p:tgtEl>
                                          <p:spTgt spid="36874"/>
                                        </p:tgtEl>
                                        <p:attrNameLst>
                                          <p:attrName>ppt_y</p:attrName>
                                        </p:attrNameLst>
                                      </p:cBhvr>
                                      <p:tavLst>
                                        <p:tav tm="0">
                                          <p:val>
                                            <p:strVal val="ppt_y"/>
                                          </p:val>
                                        </p:tav>
                                        <p:tav tm="100000">
                                          <p:val>
                                            <p:strVal val="1+ppt_h/2"/>
                                          </p:val>
                                        </p:tav>
                                      </p:tavLst>
                                    </p:anim>
                                    <p:set>
                                      <p:cBhvr>
                                        <p:cTn id="56" dur="1" fill="hold">
                                          <p:stCondLst>
                                            <p:cond delay="499"/>
                                          </p:stCondLst>
                                        </p:cTn>
                                        <p:tgtEl>
                                          <p:spTgt spid="368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r>
              <a:rPr lang="en-US" sz="3600" dirty="0">
                <a:solidFill>
                  <a:schemeClr val="accent1">
                    <a:satMod val="150000"/>
                  </a:schemeClr>
                </a:solidFill>
                <a:ea typeface="+mj-ea"/>
                <a:cs typeface="+mj-cs"/>
              </a:rPr>
              <a:t>Questions to Answer</a:t>
            </a:r>
            <a:br>
              <a:rPr lang="en-US" sz="3600" dirty="0">
                <a:solidFill>
                  <a:schemeClr val="accent1">
                    <a:satMod val="150000"/>
                  </a:schemeClr>
                </a:solidFill>
                <a:ea typeface="+mj-ea"/>
                <a:cs typeface="+mj-cs"/>
              </a:rPr>
            </a:br>
            <a:r>
              <a:rPr lang="en-US" sz="3600" dirty="0">
                <a:solidFill>
                  <a:schemeClr val="accent1">
                    <a:satMod val="150000"/>
                  </a:schemeClr>
                </a:solidFill>
                <a:ea typeface="+mj-ea"/>
                <a:cs typeface="+mj-cs"/>
              </a:rPr>
              <a:t>for Notes</a:t>
            </a:r>
          </a:p>
        </p:txBody>
      </p:sp>
      <p:sp>
        <p:nvSpPr>
          <p:cNvPr id="37891" name="Rectangle 3"/>
          <p:cNvSpPr>
            <a:spLocks noGrp="1" noChangeArrowheads="1"/>
          </p:cNvSpPr>
          <p:nvPr>
            <p:ph idx="1"/>
          </p:nvPr>
        </p:nvSpPr>
        <p:spPr/>
        <p:txBody>
          <a:bodyPr/>
          <a:lstStyle/>
          <a:p>
            <a:pPr marL="609600" indent="-609600" eaLnBrk="1" hangingPunct="1">
              <a:buFontTx/>
              <a:buAutoNum type="arabicPeriod"/>
            </a:pPr>
            <a:r>
              <a:rPr lang="en-US"/>
              <a:t>Describe and explain the Relocation diffusion of the Amish</a:t>
            </a:r>
          </a:p>
          <a:p>
            <a:pPr marL="609600" indent="-609600" eaLnBrk="1" hangingPunct="1">
              <a:buFontTx/>
              <a:buAutoNum type="arabicPeriod"/>
            </a:pPr>
            <a:r>
              <a:rPr lang="en-US"/>
              <a:t>Describe and explain the Hierarchical diffusion of Soccer and explain how it transformed from a folk sport to a popular sport (globalization)</a:t>
            </a:r>
          </a:p>
          <a:p>
            <a:pPr marL="609600" indent="-609600" eaLnBrk="1" hangingPunct="1">
              <a:buFontTx/>
              <a:buAutoNum type="arabicPeriod"/>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62000" y="228600"/>
            <a:ext cx="7772400" cy="609600"/>
          </a:xfrm>
        </p:spPr>
        <p:txBody>
          <a:bodyPr>
            <a:normAutofit fontScale="90000"/>
          </a:bodyPr>
          <a:lstStyle/>
          <a:p>
            <a:pPr eaLnBrk="1" fontAlgn="auto" hangingPunct="1">
              <a:spcAft>
                <a:spcPts val="0"/>
              </a:spcAft>
              <a:defRPr/>
            </a:pPr>
            <a:r>
              <a:rPr lang="en-US" dirty="0">
                <a:solidFill>
                  <a:schemeClr val="accent1">
                    <a:satMod val="150000"/>
                  </a:schemeClr>
                </a:solidFill>
                <a:ea typeface="+mj-ea"/>
                <a:cs typeface="+mj-cs"/>
              </a:rPr>
              <a:t>Amish Settlements in the U.S.</a:t>
            </a:r>
          </a:p>
        </p:txBody>
      </p:sp>
      <p:pic>
        <p:nvPicPr>
          <p:cNvPr id="53252" name="Picture 9"/>
          <p:cNvPicPr>
            <a:picLocks noGrp="1" noChangeAspect="1" noChangeArrowheads="1"/>
          </p:cNvPicPr>
          <p:nvPr>
            <p:ph idx="1"/>
          </p:nvPr>
        </p:nvPicPr>
        <p:blipFill>
          <a:blip r:embed="rId3"/>
          <a:srcRect/>
          <a:stretch>
            <a:fillRect/>
          </a:stretch>
        </p:blipFill>
        <p:spPr>
          <a:xfrm>
            <a:off x="2093913" y="1143000"/>
            <a:ext cx="4956175" cy="4724400"/>
          </a:xfrm>
        </p:spPr>
      </p:pic>
      <p:sp>
        <p:nvSpPr>
          <p:cNvPr id="55300" name="Text Box 5"/>
          <p:cNvSpPr txBox="1">
            <a:spLocks noChangeArrowheads="1"/>
          </p:cNvSpPr>
          <p:nvPr/>
        </p:nvSpPr>
        <p:spPr bwMode="auto">
          <a:xfrm>
            <a:off x="1295400" y="6248400"/>
            <a:ext cx="6435725" cy="336550"/>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Fig. 4-4: Amish settlements are distributed through the northeast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Key Issue 2: Why Is Folk Culture Clustered?</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smtClean="0"/>
              <a:t>Influence of the physical environment</a:t>
            </a:r>
            <a:endParaRPr lang="en-US"/>
          </a:p>
        </p:txBody>
      </p:sp>
      <p:sp>
        <p:nvSpPr>
          <p:cNvPr id="46083" name="Rectangle 3"/>
          <p:cNvSpPr>
            <a:spLocks noGrp="1" noChangeArrowheads="1"/>
          </p:cNvSpPr>
          <p:nvPr>
            <p:ph idx="1"/>
          </p:nvPr>
        </p:nvSpPr>
        <p:spPr/>
        <p:txBody>
          <a:bodyPr/>
          <a:lstStyle/>
          <a:p>
            <a:pPr lvl="1"/>
            <a:r>
              <a:rPr lang="en-US" dirty="0" smtClean="0"/>
              <a:t>Shoes.  </a:t>
            </a:r>
          </a:p>
          <a:p>
            <a:pPr lvl="2"/>
            <a:r>
              <a:rPr lang="en-US" dirty="0" smtClean="0"/>
              <a:t>Fur lined boots in arctic</a:t>
            </a:r>
          </a:p>
          <a:p>
            <a:pPr lvl="2"/>
            <a:r>
              <a:rPr lang="en-US" dirty="0" smtClean="0"/>
              <a:t>Wooden shoes in the Netherlands</a:t>
            </a:r>
          </a:p>
          <a:p>
            <a:pPr lvl="1"/>
            <a:r>
              <a:rPr lang="en-US" dirty="0" smtClean="0"/>
              <a:t>Distinctive food preferences</a:t>
            </a:r>
          </a:p>
          <a:p>
            <a:pPr lvl="2"/>
            <a:r>
              <a:rPr lang="en-US" dirty="0" smtClean="0"/>
              <a:t>Environment determines what foods can be grown</a:t>
            </a:r>
          </a:p>
          <a:p>
            <a:pPr lvl="2"/>
            <a:r>
              <a:rPr lang="en-US" dirty="0" smtClean="0"/>
              <a:t>People take what is available and modify and use it based on cultural preferences.</a:t>
            </a:r>
          </a:p>
          <a:p>
            <a:pPr lvl="2"/>
            <a:r>
              <a:rPr lang="en-US" dirty="0" smtClean="0"/>
              <a:t>Taboos and Attractions (know some examples, Rubenstein 123-125)</a:t>
            </a:r>
          </a:p>
          <a:p>
            <a:pPr lvl="1"/>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to="" calcmode="lin" valueType="num">
                                      <p:cBhvr>
                                        <p:cTn id="7" dur="1" fill="hold"/>
                                        <p:tgtEl>
                                          <p:spTgt spid="4608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 to="" calcmode="lin" valueType="num">
                                      <p:cBhvr>
                                        <p:cTn id="12" dur="1" fill="hold"/>
                                        <p:tgtEl>
                                          <p:spTgt spid="46083">
                                            <p:txEl>
                                              <p:pRg st="0" end="0"/>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46083">
                                            <p:txEl>
                                              <p:pRg st="1" end="1"/>
                                            </p:txEl>
                                          </p:spTgt>
                                        </p:tgtEl>
                                        <p:attrNameLst>
                                          <p:attrName>style.visibility</p:attrName>
                                        </p:attrNameLst>
                                      </p:cBhvr>
                                      <p:to>
                                        <p:strVal val="visible"/>
                                      </p:to>
                                    </p:set>
                                    <p:anim to="" calcmode="lin" valueType="num">
                                      <p:cBhvr>
                                        <p:cTn id="15" dur="1" fill="hold"/>
                                        <p:tgtEl>
                                          <p:spTgt spid="46083">
                                            <p:txEl>
                                              <p:pRg st="1" end="1"/>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46083">
                                            <p:txEl>
                                              <p:pRg st="2" end="2"/>
                                            </p:txEl>
                                          </p:spTgt>
                                        </p:tgtEl>
                                        <p:attrNameLst>
                                          <p:attrName>style.visibility</p:attrName>
                                        </p:attrNameLst>
                                      </p:cBhvr>
                                      <p:to>
                                        <p:strVal val="visible"/>
                                      </p:to>
                                    </p:set>
                                    <p:anim to="" calcmode="lin" valueType="num">
                                      <p:cBhvr>
                                        <p:cTn id="18" dur="1" fill="hold"/>
                                        <p:tgtEl>
                                          <p:spTgt spid="46083">
                                            <p:txEl>
                                              <p:pRg st="2" end="2"/>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46083">
                                            <p:txEl>
                                              <p:pRg st="3" end="3"/>
                                            </p:txEl>
                                          </p:spTgt>
                                        </p:tgtEl>
                                        <p:attrNameLst>
                                          <p:attrName>style.visibility</p:attrName>
                                        </p:attrNameLst>
                                      </p:cBhvr>
                                      <p:to>
                                        <p:strVal val="visible"/>
                                      </p:to>
                                    </p:set>
                                    <p:anim to="" calcmode="lin" valueType="num">
                                      <p:cBhvr>
                                        <p:cTn id="21" dur="1" fill="hold"/>
                                        <p:tgtEl>
                                          <p:spTgt spid="46083">
                                            <p:txEl>
                                              <p:pRg st="3" end="3"/>
                                            </p:txEl>
                                          </p:spTgt>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46083">
                                            <p:txEl>
                                              <p:pRg st="4" end="4"/>
                                            </p:txEl>
                                          </p:spTgt>
                                        </p:tgtEl>
                                        <p:attrNameLst>
                                          <p:attrName>style.visibility</p:attrName>
                                        </p:attrNameLst>
                                      </p:cBhvr>
                                      <p:to>
                                        <p:strVal val="visible"/>
                                      </p:to>
                                    </p:set>
                                    <p:anim to="" calcmode="lin" valueType="num">
                                      <p:cBhvr>
                                        <p:cTn id="24" dur="1" fill="hold"/>
                                        <p:tgtEl>
                                          <p:spTgt spid="46083">
                                            <p:txEl>
                                              <p:pRg st="4" end="4"/>
                                            </p:txEl>
                                          </p:spTgt>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anim to="" calcmode="lin" valueType="num">
                                      <p:cBhvr>
                                        <p:cTn id="27" dur="1" fill="hold"/>
                                        <p:tgtEl>
                                          <p:spTgt spid="46083">
                                            <p:txEl>
                                              <p:pRg st="5" end="5"/>
                                            </p:txEl>
                                          </p:spTgt>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46083">
                                            <p:txEl>
                                              <p:pRg st="6" end="6"/>
                                            </p:txEl>
                                          </p:spTgt>
                                        </p:tgtEl>
                                        <p:attrNameLst>
                                          <p:attrName>style.visibility</p:attrName>
                                        </p:attrNameLst>
                                      </p:cBhvr>
                                      <p:to>
                                        <p:strVal val="visible"/>
                                      </p:to>
                                    </p:set>
                                    <p:anim to="" calcmode="lin" valueType="num">
                                      <p:cBhvr>
                                        <p:cTn id="30" dur="1" fill="hold"/>
                                        <p:tgtEl>
                                          <p:spTgt spid="4608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r>
              <a:rPr lang="en-US" smtClean="0"/>
              <a:t>Hog Production and Food Cultures</a:t>
            </a:r>
            <a:endParaRPr lang="en-US"/>
          </a:p>
        </p:txBody>
      </p:sp>
      <p:pic>
        <p:nvPicPr>
          <p:cNvPr id="6" name="Content Placeholder 5" descr="TCL_10e_Figure_04_08_L.jpg"/>
          <p:cNvPicPr>
            <a:picLocks noGrp="1" noChangeAspect="1"/>
          </p:cNvPicPr>
          <p:nvPr>
            <p:ph idx="1"/>
          </p:nvPr>
        </p:nvPicPr>
        <p:blipFill>
          <a:blip r:embed="rId3"/>
          <a:srcRect t="-1848" b="-1848"/>
          <a:stretch>
            <a:fillRect/>
          </a:stretch>
        </p:blipFill>
        <p:spPr>
          <a:xfrm>
            <a:off x="457200" y="1447800"/>
            <a:ext cx="8229600" cy="4625975"/>
          </a:xfrm>
        </p:spPr>
      </p:pic>
      <p:sp>
        <p:nvSpPr>
          <p:cNvPr id="63492" name="Text Box 5"/>
          <p:cNvSpPr txBox="1">
            <a:spLocks noChangeArrowheads="1"/>
          </p:cNvSpPr>
          <p:nvPr/>
        </p:nvSpPr>
        <p:spPr bwMode="auto">
          <a:xfrm>
            <a:off x="457200" y="5791200"/>
            <a:ext cx="7978775" cy="825500"/>
          </a:xfrm>
          <a:prstGeom prst="rect">
            <a:avLst/>
          </a:prstGeom>
          <a:noFill/>
          <a:ln w="9525">
            <a:noFill/>
            <a:miter lim="800000"/>
            <a:headEnd/>
            <a:tailEnd/>
          </a:ln>
        </p:spPr>
        <p:txBody>
          <a:bodyPr>
            <a:prstTxWarp prst="textNoShape">
              <a:avLst/>
            </a:prstTxWarp>
            <a:spAutoFit/>
          </a:bodyPr>
          <a:lstStyle/>
          <a:p>
            <a:pPr marL="912813" indent="-912813">
              <a:spcBef>
                <a:spcPct val="50000"/>
              </a:spcBef>
            </a:pPr>
            <a:r>
              <a:rPr lang="en-US" dirty="0">
                <a:solidFill>
                  <a:srgbClr val="000000"/>
                </a:solidFill>
              </a:rPr>
              <a:t>Fig. 4-6: Annual hog production is influenced by religious taboos against pork consumption in Islam and other religions. The highest production is in China, which is largely Buddhist.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Folk Housing &amp; The Environment</a:t>
            </a:r>
            <a:endParaRPr lang="en-US" dirty="0"/>
          </a:p>
        </p:txBody>
      </p:sp>
      <p:sp>
        <p:nvSpPr>
          <p:cNvPr id="47107" name="Rectangle 3"/>
          <p:cNvSpPr>
            <a:spLocks noGrp="1" noChangeArrowheads="1"/>
          </p:cNvSpPr>
          <p:nvPr>
            <p:ph idx="1"/>
          </p:nvPr>
        </p:nvSpPr>
        <p:spPr/>
        <p:txBody>
          <a:bodyPr/>
          <a:lstStyle/>
          <a:p>
            <a:pPr lvl="1"/>
            <a:r>
              <a:rPr lang="en-US" dirty="0" smtClean="0"/>
              <a:t>Folk housing</a:t>
            </a:r>
          </a:p>
          <a:p>
            <a:pPr lvl="2"/>
            <a:r>
              <a:rPr lang="en-US" dirty="0" smtClean="0"/>
              <a:t>Determined by available resources and social preferences.</a:t>
            </a:r>
          </a:p>
          <a:p>
            <a:pPr lvl="2"/>
            <a:r>
              <a:rPr lang="en-US" dirty="0" smtClean="0"/>
              <a:t>Different places use same material, but orientation and form of the houses are different.  </a:t>
            </a:r>
          </a:p>
          <a:p>
            <a:pPr lvl="3"/>
            <a:r>
              <a:rPr lang="en-US" dirty="0" smtClean="0"/>
              <a:t>Examples: Madagascar, Laos, Thailand.  </a:t>
            </a:r>
          </a:p>
          <a:p>
            <a:pPr lvl="3"/>
            <a:r>
              <a:rPr lang="en-US" dirty="0" smtClean="0"/>
              <a:t>(ALSO </a:t>
            </a:r>
            <a:r>
              <a:rPr lang="en-US" dirty="0" err="1" smtClean="0"/>
              <a:t>Feng</a:t>
            </a:r>
            <a:r>
              <a:rPr lang="en-US" dirty="0" smtClean="0"/>
              <a:t> </a:t>
            </a:r>
            <a:r>
              <a:rPr lang="en-US" dirty="0" err="1" smtClean="0"/>
              <a:t>Shui</a:t>
            </a:r>
            <a:r>
              <a:rPr lang="en-US" dirty="0" smtClean="0"/>
              <a:t>) for orientation and China for form.</a:t>
            </a:r>
          </a:p>
          <a:p>
            <a:pPr lvl="2"/>
            <a:endParaRPr lang="en-US" dirty="0" smtClean="0"/>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to="" calcmode="lin" valueType="num">
                                      <p:cBhvr>
                                        <p:cTn id="7" dur="1" fill="hold"/>
                                        <p:tgtEl>
                                          <p:spTgt spid="4710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 to="" calcmode="lin" valueType="num">
                                      <p:cBhvr>
                                        <p:cTn id="12" dur="1" fill="hold"/>
                                        <p:tgtEl>
                                          <p:spTgt spid="4710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 to="" calcmode="lin" valueType="num">
                                      <p:cBhvr>
                                        <p:cTn id="17" dur="1" fill="hold"/>
                                        <p:tgtEl>
                                          <p:spTgt spid="47107">
                                            <p:txEl>
                                              <p:pRg st="2" end="2"/>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47107">
                                            <p:txEl>
                                              <p:pRg st="3" end="3"/>
                                            </p:txEl>
                                          </p:spTgt>
                                        </p:tgtEl>
                                        <p:attrNameLst>
                                          <p:attrName>style.visibility</p:attrName>
                                        </p:attrNameLst>
                                      </p:cBhvr>
                                      <p:to>
                                        <p:strVal val="visible"/>
                                      </p:to>
                                    </p:set>
                                    <p:anim to="" calcmode="lin" valueType="num">
                                      <p:cBhvr>
                                        <p:cTn id="20" dur="1" fill="hold"/>
                                        <p:tgtEl>
                                          <p:spTgt spid="47107">
                                            <p:txEl>
                                              <p:pRg st="3" end="3"/>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47107">
                                            <p:txEl>
                                              <p:pRg st="4" end="4"/>
                                            </p:txEl>
                                          </p:spTgt>
                                        </p:tgtEl>
                                        <p:attrNameLst>
                                          <p:attrName>style.visibility</p:attrName>
                                        </p:attrNameLst>
                                      </p:cBhvr>
                                      <p:to>
                                        <p:strVal val="visible"/>
                                      </p:to>
                                    </p:set>
                                    <p:anim to="" calcmode="lin" valueType="num">
                                      <p:cBhvr>
                                        <p:cTn id="23" dur="1" fill="hold"/>
                                        <p:tgtEl>
                                          <p:spTgt spid="4710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House Types in Western China</a:t>
            </a:r>
            <a:endParaRPr lang="en-US"/>
          </a:p>
        </p:txBody>
      </p:sp>
      <p:pic>
        <p:nvPicPr>
          <p:cNvPr id="69635" name="Picture 9"/>
          <p:cNvPicPr>
            <a:picLocks noGrp="1" noChangeAspect="1" noChangeArrowheads="1"/>
          </p:cNvPicPr>
          <p:nvPr>
            <p:ph idx="1"/>
          </p:nvPr>
        </p:nvPicPr>
        <p:blipFill>
          <a:blip r:embed="rId3"/>
          <a:srcRect t="-2365" b="-2365"/>
          <a:stretch>
            <a:fillRect/>
          </a:stretch>
        </p:blipFill>
        <p:spPr/>
      </p:pic>
      <p:sp>
        <p:nvSpPr>
          <p:cNvPr id="69636" name="Text Box 5"/>
          <p:cNvSpPr txBox="1">
            <a:spLocks noChangeArrowheads="1"/>
          </p:cNvSpPr>
          <p:nvPr/>
        </p:nvSpPr>
        <p:spPr bwMode="auto">
          <a:xfrm>
            <a:off x="685800" y="6248400"/>
            <a:ext cx="7239000" cy="336550"/>
          </a:xfrm>
          <a:prstGeom prst="rect">
            <a:avLst/>
          </a:prstGeom>
          <a:noFill/>
          <a:ln w="9525">
            <a:noFill/>
            <a:miter lim="800000"/>
            <a:headEnd/>
            <a:tailEnd/>
          </a:ln>
        </p:spPr>
        <p:txBody>
          <a:bodyPr>
            <a:prstTxWarp prst="textNoShape">
              <a:avLst/>
            </a:prstTxWarp>
            <a:spAutoFit/>
          </a:bodyPr>
          <a:lstStyle/>
          <a:p>
            <a:pPr marL="912813" indent="-912813">
              <a:spcBef>
                <a:spcPct val="50000"/>
              </a:spcBef>
            </a:pPr>
            <a:r>
              <a:rPr lang="en-US" dirty="0">
                <a:solidFill>
                  <a:srgbClr val="000000"/>
                </a:solidFill>
              </a:rPr>
              <a:t>Fig. 4-8: Four communities in western China all have distinctive house types.</a:t>
            </a:r>
            <a:endParaRPr lang="en-US" sz="1800" dirty="0">
              <a:solidFill>
                <a:srgbClr val="000000"/>
              </a:solidFill>
              <a:latin typeface="Times"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dirty="0" smtClean="0"/>
              <a:t>Isolation Promotes Cultural Diversity</a:t>
            </a:r>
            <a:endParaRPr lang="en-US" dirty="0"/>
          </a:p>
        </p:txBody>
      </p:sp>
      <p:sp>
        <p:nvSpPr>
          <p:cNvPr id="4099" name="Rectangle 3"/>
          <p:cNvSpPr>
            <a:spLocks noGrp="1" noChangeArrowheads="1"/>
          </p:cNvSpPr>
          <p:nvPr>
            <p:ph idx="1"/>
          </p:nvPr>
        </p:nvSpPr>
        <p:spPr/>
        <p:txBody>
          <a:bodyPr/>
          <a:lstStyle/>
          <a:p>
            <a:r>
              <a:rPr lang="en-US" dirty="0" smtClean="0"/>
              <a:t>Himalayan art</a:t>
            </a:r>
          </a:p>
          <a:p>
            <a:pPr lvl="1"/>
            <a:r>
              <a:rPr lang="en-US" dirty="0" smtClean="0"/>
              <a:t>Different groups of people in the Himalayas developed different art based on their religion and views of the environment.</a:t>
            </a:r>
          </a:p>
          <a:p>
            <a:pPr lvl="2"/>
            <a:r>
              <a:rPr lang="en-US" dirty="0" smtClean="0"/>
              <a:t>Buddhists, Hindus, Muslims, Animists</a:t>
            </a:r>
          </a:p>
          <a:p>
            <a:pPr lvl="1"/>
            <a:r>
              <a:rPr lang="en-US" dirty="0" smtClean="0"/>
              <a:t>They also display unique forms of dance, music, crafts, and architecture.</a:t>
            </a:r>
          </a:p>
          <a:p>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 to="" calcmode="lin" valueType="num">
                                      <p:cBhvr>
                                        <p:cTn id="12" dur="1" fill="hold"/>
                                        <p:tgtEl>
                                          <p:spTgt spid="4099">
                                            <p:txEl>
                                              <p:pRg st="0" end="0"/>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 to="" calcmode="lin" valueType="num">
                                      <p:cBhvr>
                                        <p:cTn id="15" dur="1" fill="hold"/>
                                        <p:tgtEl>
                                          <p:spTgt spid="4099">
                                            <p:txEl>
                                              <p:pRg st="1" end="1"/>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4099">
                                            <p:txEl>
                                              <p:pRg st="2" end="2"/>
                                            </p:txEl>
                                          </p:spTgt>
                                        </p:tgtEl>
                                        <p:attrNameLst>
                                          <p:attrName>style.visibility</p:attrName>
                                        </p:attrNameLst>
                                      </p:cBhvr>
                                      <p:to>
                                        <p:strVal val="visible"/>
                                      </p:to>
                                    </p:set>
                                    <p:anim to="" calcmode="lin" valueType="num">
                                      <p:cBhvr>
                                        <p:cTn id="18" dur="1" fill="hold"/>
                                        <p:tgtEl>
                                          <p:spTgt spid="4099">
                                            <p:txEl>
                                              <p:pRg st="2" end="2"/>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to="" calcmode="lin" valueType="num">
                                      <p:cBhvr>
                                        <p:cTn id="21" dur="1" fill="hold"/>
                                        <p:tgtEl>
                                          <p:spTgt spid="409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Beliefs and Folk House Forms</a:t>
            </a:r>
            <a:endParaRPr lang="en-US" dirty="0"/>
          </a:p>
        </p:txBody>
      </p:sp>
      <p:sp>
        <p:nvSpPr>
          <p:cNvPr id="59396" name="Text Box 5"/>
          <p:cNvSpPr txBox="1">
            <a:spLocks noChangeArrowheads="1"/>
          </p:cNvSpPr>
          <p:nvPr/>
        </p:nvSpPr>
        <p:spPr bwMode="auto">
          <a:xfrm>
            <a:off x="685800" y="5791200"/>
            <a:ext cx="7600950" cy="581025"/>
          </a:xfrm>
          <a:prstGeom prst="rect">
            <a:avLst/>
          </a:prstGeom>
          <a:noFill/>
          <a:ln w="9525">
            <a:noFill/>
            <a:miter lim="800000"/>
            <a:headEnd/>
            <a:tailEnd/>
          </a:ln>
        </p:spPr>
        <p:txBody>
          <a:bodyPr>
            <a:prstTxWarp prst="textNoShape">
              <a:avLst/>
            </a:prstTxWarp>
            <a:spAutoFit/>
          </a:bodyPr>
          <a:lstStyle/>
          <a:p>
            <a:pPr marL="1027113" indent="-1027113"/>
            <a:r>
              <a:rPr lang="en-US"/>
              <a:t>Fig. 4-5: Cultural geographers have identified four distinct culture regions based on predominant religions in the Himalaya Mountains.</a:t>
            </a:r>
          </a:p>
        </p:txBody>
      </p:sp>
      <p:sp>
        <p:nvSpPr>
          <p:cNvPr id="10" name="Content Placeholder 9"/>
          <p:cNvSpPr>
            <a:spLocks noGrp="1"/>
          </p:cNvSpPr>
          <p:nvPr>
            <p:ph idx="1"/>
          </p:nvPr>
        </p:nvSpPr>
        <p:spPr/>
        <p:txBody>
          <a:bodyPr/>
          <a:lstStyle/>
          <a:p>
            <a:r>
              <a:rPr lang="en-US" dirty="0" smtClean="0"/>
              <a:t>Himalayan Folk Cultural Regions</a:t>
            </a:r>
          </a:p>
          <a:p>
            <a:pPr lvl="1"/>
            <a:r>
              <a:rPr lang="en-US" dirty="0" smtClean="0"/>
              <a:t>Sacred spaces</a:t>
            </a:r>
            <a:endParaRPr lang="en-US" dirty="0"/>
          </a:p>
        </p:txBody>
      </p:sp>
      <p:pic>
        <p:nvPicPr>
          <p:cNvPr id="11" name="Picture 10" descr="TCL_10e_Figure_04_10_L.jpg"/>
          <p:cNvPicPr>
            <a:picLocks noChangeAspect="1"/>
          </p:cNvPicPr>
          <p:nvPr/>
        </p:nvPicPr>
        <p:blipFill>
          <a:blip r:embed="rId3"/>
          <a:stretch>
            <a:fillRect/>
          </a:stretch>
        </p:blipFill>
        <p:spPr>
          <a:xfrm>
            <a:off x="381000" y="1752600"/>
            <a:ext cx="8547100" cy="40957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eaLnBrk="1" hangingPunct="1">
              <a:defRPr/>
            </a:pPr>
            <a:endParaRPr lang="en-US"/>
          </a:p>
        </p:txBody>
      </p:sp>
      <p:sp>
        <p:nvSpPr>
          <p:cNvPr id="3" name="Content Placeholder 2"/>
          <p:cNvSpPr>
            <a:spLocks noGrp="1"/>
          </p:cNvSpPr>
          <p:nvPr>
            <p:ph idx="1"/>
          </p:nvPr>
        </p:nvSpPr>
        <p:spPr>
          <a:xfrm>
            <a:off x="457200" y="1524000"/>
            <a:ext cx="8229600" cy="4625975"/>
          </a:xfrm>
        </p:spPr>
        <p:txBody>
          <a:bodyPr/>
          <a:lstStyle/>
          <a:p>
            <a:pPr eaLnBrk="1" hangingPunct="1"/>
            <a:r>
              <a:rPr lang="en-US" dirty="0" smtClean="0"/>
              <a:t>“…Father to a murdered son. Husband to a murdered wife. And I will have my vengeance, in this life or the next.”</a:t>
            </a:r>
          </a:p>
          <a:p>
            <a:pPr lvl="1" eaLnBrk="1" hangingPunct="1"/>
            <a:r>
              <a:rPr lang="en-US" dirty="0" smtClean="0"/>
              <a:t>Gladiator</a:t>
            </a:r>
          </a:p>
          <a:p>
            <a:pPr eaLnBrk="1" hangingPunct="1"/>
            <a:r>
              <a:rPr lang="en-US" dirty="0" smtClean="0"/>
              <a:t>“Want to know how I got these scars?”</a:t>
            </a:r>
          </a:p>
          <a:p>
            <a:pPr lvl="1" eaLnBrk="1" hangingPunct="1"/>
            <a:r>
              <a:rPr lang="en-US" dirty="0" smtClean="0"/>
              <a:t>The Dark Knight</a:t>
            </a:r>
          </a:p>
          <a:p>
            <a:pPr eaLnBrk="1" hangingPunct="1"/>
            <a:r>
              <a:rPr lang="en-US" dirty="0" smtClean="0"/>
              <a:t>“I’ll be back.”</a:t>
            </a:r>
          </a:p>
          <a:p>
            <a:pPr lvl="1" eaLnBrk="1" hangingPunct="1"/>
            <a:r>
              <a:rPr lang="en-US" dirty="0" smtClean="0"/>
              <a:t>The Terminator</a:t>
            </a:r>
          </a:p>
          <a:p>
            <a:pPr eaLnBrk="1" hangingPunct="1"/>
            <a:r>
              <a:rPr lang="en-US" dirty="0" smtClean="0"/>
              <a:t>“And in the morning, I’m </a:t>
            </a:r>
            <a:r>
              <a:rPr lang="en-US" dirty="0" err="1" smtClean="0"/>
              <a:t>makin</a:t>
            </a:r>
            <a:r>
              <a:rPr lang="en-US" dirty="0" smtClean="0"/>
              <a:t>’ waffles!”</a:t>
            </a:r>
          </a:p>
          <a:p>
            <a:pPr lvl="1" eaLnBrk="1" hangingPunct="1"/>
            <a:r>
              <a:rPr lang="en-US" dirty="0" smtClean="0"/>
              <a:t>Shrek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r>
              <a:rPr lang="en-US" smtClean="0"/>
              <a:t>Home Locations in Southeast Asia</a:t>
            </a:r>
            <a:endParaRPr lang="en-US"/>
          </a:p>
        </p:txBody>
      </p:sp>
      <p:pic>
        <p:nvPicPr>
          <p:cNvPr id="67587" name="Picture 9"/>
          <p:cNvPicPr>
            <a:picLocks noGrp="1" noChangeAspect="1" noChangeArrowheads="1"/>
          </p:cNvPicPr>
          <p:nvPr>
            <p:ph idx="1"/>
          </p:nvPr>
        </p:nvPicPr>
        <p:blipFill>
          <a:blip r:embed="rId3"/>
          <a:srcRect t="-9182" b="-9182"/>
          <a:stretch>
            <a:fillRect/>
          </a:stretch>
        </p:blipFill>
        <p:spPr>
          <a:xfrm>
            <a:off x="457200" y="1447800"/>
            <a:ext cx="8229600" cy="4625975"/>
          </a:xfrm>
        </p:spPr>
      </p:pic>
      <p:sp>
        <p:nvSpPr>
          <p:cNvPr id="67588" name="Text Box 5"/>
          <p:cNvSpPr txBox="1">
            <a:spLocks noChangeArrowheads="1"/>
          </p:cNvSpPr>
          <p:nvPr/>
        </p:nvSpPr>
        <p:spPr bwMode="auto">
          <a:xfrm>
            <a:off x="228600" y="5791200"/>
            <a:ext cx="8550275" cy="581025"/>
          </a:xfrm>
          <a:prstGeom prst="rect">
            <a:avLst/>
          </a:prstGeom>
          <a:noFill/>
          <a:ln w="9525">
            <a:noFill/>
            <a:miter lim="800000"/>
            <a:headEnd/>
            <a:tailEnd/>
          </a:ln>
        </p:spPr>
        <p:txBody>
          <a:bodyPr>
            <a:prstTxWarp prst="textNoShape">
              <a:avLst/>
            </a:prstTxWarp>
            <a:spAutoFit/>
          </a:bodyPr>
          <a:lstStyle/>
          <a:p>
            <a:pPr marL="1027113" indent="-1027113"/>
            <a:r>
              <a:rPr lang="en-US" dirty="0">
                <a:solidFill>
                  <a:schemeClr val="tx1"/>
                </a:solidFill>
              </a:rPr>
              <a:t>Fig. 4-7: Houses and sleeping positions are oriented according to local customs among the Lao in northern Laos (left) and the Yuan and Shan in northern Thailand (right).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U.S. Folk Housing</a:t>
            </a:r>
            <a:endParaRPr lang="en-US" dirty="0"/>
          </a:p>
        </p:txBody>
      </p:sp>
      <p:sp>
        <p:nvSpPr>
          <p:cNvPr id="50179" name="Rectangle 3"/>
          <p:cNvSpPr>
            <a:spLocks noGrp="1" noChangeArrowheads="1"/>
          </p:cNvSpPr>
          <p:nvPr>
            <p:ph idx="1"/>
          </p:nvPr>
        </p:nvSpPr>
        <p:spPr>
          <a:xfrm>
            <a:off x="228600" y="1295400"/>
            <a:ext cx="8763000" cy="5105401"/>
          </a:xfrm>
        </p:spPr>
        <p:txBody>
          <a:bodyPr/>
          <a:lstStyle/>
          <a:p>
            <a:pPr lvl="1"/>
            <a:r>
              <a:rPr lang="en-US" dirty="0" smtClean="0"/>
              <a:t>Early colonists built vernacular houses, based on tradition but without formal plans</a:t>
            </a:r>
          </a:p>
          <a:p>
            <a:pPr lvl="1"/>
            <a:r>
              <a:rPr lang="en-US" dirty="0" smtClean="0"/>
              <a:t>Several different Hearths developed </a:t>
            </a:r>
          </a:p>
          <a:p>
            <a:pPr lvl="2"/>
            <a:r>
              <a:rPr lang="en-US" dirty="0" smtClean="0"/>
              <a:t>Northern or New England</a:t>
            </a:r>
          </a:p>
          <a:p>
            <a:pPr lvl="3"/>
            <a:r>
              <a:rPr lang="en-US" dirty="0" smtClean="0"/>
              <a:t>French influence in Canada and other French settlements</a:t>
            </a:r>
          </a:p>
          <a:p>
            <a:pPr lvl="3"/>
            <a:r>
              <a:rPr lang="en-US" dirty="0" smtClean="0"/>
              <a:t>Other influences from Dutch, Germans (Dutch doors)</a:t>
            </a:r>
          </a:p>
          <a:p>
            <a:pPr lvl="2"/>
            <a:r>
              <a:rPr lang="en-US" dirty="0" smtClean="0"/>
              <a:t>Middle Atlantic</a:t>
            </a:r>
          </a:p>
          <a:p>
            <a:pPr lvl="3"/>
            <a:r>
              <a:rPr lang="en-US" dirty="0" smtClean="0"/>
              <a:t>Ethnically diverse, developed the log cabin, four over four and I house</a:t>
            </a:r>
          </a:p>
          <a:p>
            <a:pPr lvl="2"/>
            <a:r>
              <a:rPr lang="en-US" dirty="0" smtClean="0"/>
              <a:t>Lower Chesapeake</a:t>
            </a:r>
          </a:p>
          <a:p>
            <a:pPr lvl="3"/>
            <a:r>
              <a:rPr lang="en-US" dirty="0" smtClean="0"/>
              <a:t>Built from a mix of many influences, one type is the shotgun house with roots in Africa</a:t>
            </a:r>
          </a:p>
          <a:p>
            <a:pPr lvl="2"/>
            <a:r>
              <a:rPr lang="en-US" dirty="0" smtClean="0"/>
              <a:t>Interior and western</a:t>
            </a:r>
          </a:p>
          <a:p>
            <a:pPr lvl="3"/>
            <a:r>
              <a:rPr lang="en-US" dirty="0" smtClean="0"/>
              <a:t>Sod, balloon frame, Spanish Adobe, and central-hall are examples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 to="" calcmode="lin" valueType="num">
                                      <p:cBhvr>
                                        <p:cTn id="7" dur="1" fill="hold"/>
                                        <p:tgtEl>
                                          <p:spTgt spid="5017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0179">
                                            <p:txEl>
                                              <p:pRg st="0" end="0"/>
                                            </p:txEl>
                                          </p:spTgt>
                                        </p:tgtEl>
                                        <p:attrNameLst>
                                          <p:attrName>style.visibility</p:attrName>
                                        </p:attrNameLst>
                                      </p:cBhvr>
                                      <p:to>
                                        <p:strVal val="visible"/>
                                      </p:to>
                                    </p:set>
                                    <p:anim to="" calcmode="lin" valueType="num">
                                      <p:cBhvr>
                                        <p:cTn id="12" dur="1" fill="hold"/>
                                        <p:tgtEl>
                                          <p:spTgt spid="50179">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0179">
                                            <p:txEl>
                                              <p:pRg st="1" end="1"/>
                                            </p:txEl>
                                          </p:spTgt>
                                        </p:tgtEl>
                                        <p:attrNameLst>
                                          <p:attrName>style.visibility</p:attrName>
                                        </p:attrNameLst>
                                      </p:cBhvr>
                                      <p:to>
                                        <p:strVal val="visible"/>
                                      </p:to>
                                    </p:set>
                                    <p:anim to="" calcmode="lin" valueType="num">
                                      <p:cBhvr>
                                        <p:cTn id="17" dur="1" fill="hold"/>
                                        <p:tgtEl>
                                          <p:spTgt spid="50179">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0179">
                                            <p:txEl>
                                              <p:pRg st="2" end="2"/>
                                            </p:txEl>
                                          </p:spTgt>
                                        </p:tgtEl>
                                        <p:attrNameLst>
                                          <p:attrName>style.visibility</p:attrName>
                                        </p:attrNameLst>
                                      </p:cBhvr>
                                      <p:to>
                                        <p:strVal val="visible"/>
                                      </p:to>
                                    </p:set>
                                    <p:anim to="" calcmode="lin" valueType="num">
                                      <p:cBhvr>
                                        <p:cTn id="22" dur="1" fill="hold"/>
                                        <p:tgtEl>
                                          <p:spTgt spid="50179">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0179">
                                            <p:txEl>
                                              <p:pRg st="3" end="3"/>
                                            </p:txEl>
                                          </p:spTgt>
                                        </p:tgtEl>
                                        <p:attrNameLst>
                                          <p:attrName>style.visibility</p:attrName>
                                        </p:attrNameLst>
                                      </p:cBhvr>
                                      <p:to>
                                        <p:strVal val="visible"/>
                                      </p:to>
                                    </p:set>
                                    <p:anim to="" calcmode="lin" valueType="num">
                                      <p:cBhvr>
                                        <p:cTn id="27" dur="1" fill="hold"/>
                                        <p:tgtEl>
                                          <p:spTgt spid="50179">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0179">
                                            <p:txEl>
                                              <p:pRg st="4" end="4"/>
                                            </p:txEl>
                                          </p:spTgt>
                                        </p:tgtEl>
                                        <p:attrNameLst>
                                          <p:attrName>style.visibility</p:attrName>
                                        </p:attrNameLst>
                                      </p:cBhvr>
                                      <p:to>
                                        <p:strVal val="visible"/>
                                      </p:to>
                                    </p:set>
                                    <p:anim to="" calcmode="lin" valueType="num">
                                      <p:cBhvr>
                                        <p:cTn id="32" dur="1" fill="hold"/>
                                        <p:tgtEl>
                                          <p:spTgt spid="50179">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0179">
                                            <p:txEl>
                                              <p:pRg st="5" end="5"/>
                                            </p:txEl>
                                          </p:spTgt>
                                        </p:tgtEl>
                                        <p:attrNameLst>
                                          <p:attrName>style.visibility</p:attrName>
                                        </p:attrNameLst>
                                      </p:cBhvr>
                                      <p:to>
                                        <p:strVal val="visible"/>
                                      </p:to>
                                    </p:set>
                                    <p:anim to="" calcmode="lin" valueType="num">
                                      <p:cBhvr>
                                        <p:cTn id="37" dur="1" fill="hold"/>
                                        <p:tgtEl>
                                          <p:spTgt spid="50179">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0179">
                                            <p:txEl>
                                              <p:pRg st="6" end="6"/>
                                            </p:txEl>
                                          </p:spTgt>
                                        </p:tgtEl>
                                        <p:attrNameLst>
                                          <p:attrName>style.visibility</p:attrName>
                                        </p:attrNameLst>
                                      </p:cBhvr>
                                      <p:to>
                                        <p:strVal val="visible"/>
                                      </p:to>
                                    </p:set>
                                    <p:anim to="" calcmode="lin" valueType="num">
                                      <p:cBhvr>
                                        <p:cTn id="42" dur="1" fill="hold"/>
                                        <p:tgtEl>
                                          <p:spTgt spid="50179">
                                            <p:txEl>
                                              <p:pRg st="6" end="6"/>
                                            </p:txEl>
                                          </p:spTgt>
                                        </p:tgtEl>
                                        <p:attrNameLst>
                                          <p:attrName/>
                                        </p:attrNameLst>
                                      </p:cBhvr>
                                    </p:anim>
                                  </p:childTnLst>
                                </p:cTn>
                              </p:par>
                              <p:par>
                                <p:cTn id="43" presetID="24" presetClass="entr" presetSubtype="0" fill="hold" grpId="0" nodeType="withEffect">
                                  <p:stCondLst>
                                    <p:cond delay="0"/>
                                  </p:stCondLst>
                                  <p:childTnLst>
                                    <p:set>
                                      <p:cBhvr>
                                        <p:cTn id="44" dur="1" fill="hold">
                                          <p:stCondLst>
                                            <p:cond delay="0"/>
                                          </p:stCondLst>
                                        </p:cTn>
                                        <p:tgtEl>
                                          <p:spTgt spid="50179">
                                            <p:txEl>
                                              <p:pRg st="7" end="7"/>
                                            </p:txEl>
                                          </p:spTgt>
                                        </p:tgtEl>
                                        <p:attrNameLst>
                                          <p:attrName>style.visibility</p:attrName>
                                        </p:attrNameLst>
                                      </p:cBhvr>
                                      <p:to>
                                        <p:strVal val="visible"/>
                                      </p:to>
                                    </p:set>
                                    <p:anim to="" calcmode="lin" valueType="num">
                                      <p:cBhvr>
                                        <p:cTn id="45" dur="1" fill="hold"/>
                                        <p:tgtEl>
                                          <p:spTgt spid="50179">
                                            <p:txEl>
                                              <p:pRg st="7" end="7"/>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grpId="0" nodeType="clickEffect">
                                  <p:stCondLst>
                                    <p:cond delay="0"/>
                                  </p:stCondLst>
                                  <p:childTnLst>
                                    <p:set>
                                      <p:cBhvr>
                                        <p:cTn id="49" dur="1" fill="hold">
                                          <p:stCondLst>
                                            <p:cond delay="0"/>
                                          </p:stCondLst>
                                        </p:cTn>
                                        <p:tgtEl>
                                          <p:spTgt spid="50179">
                                            <p:txEl>
                                              <p:pRg st="8" end="8"/>
                                            </p:txEl>
                                          </p:spTgt>
                                        </p:tgtEl>
                                        <p:attrNameLst>
                                          <p:attrName>style.visibility</p:attrName>
                                        </p:attrNameLst>
                                      </p:cBhvr>
                                      <p:to>
                                        <p:strVal val="visible"/>
                                      </p:to>
                                    </p:set>
                                    <p:anim to="" calcmode="lin" valueType="num">
                                      <p:cBhvr>
                                        <p:cTn id="50" dur="1" fill="hold"/>
                                        <p:tgtEl>
                                          <p:spTgt spid="50179">
                                            <p:txEl>
                                              <p:pRg st="8" end="8"/>
                                            </p:txEl>
                                          </p:spTgt>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grpId="0" nodeType="clickEffect">
                                  <p:stCondLst>
                                    <p:cond delay="0"/>
                                  </p:stCondLst>
                                  <p:childTnLst>
                                    <p:set>
                                      <p:cBhvr>
                                        <p:cTn id="54" dur="1" fill="hold">
                                          <p:stCondLst>
                                            <p:cond delay="0"/>
                                          </p:stCondLst>
                                        </p:cTn>
                                        <p:tgtEl>
                                          <p:spTgt spid="50179">
                                            <p:txEl>
                                              <p:pRg st="9" end="9"/>
                                            </p:txEl>
                                          </p:spTgt>
                                        </p:tgtEl>
                                        <p:attrNameLst>
                                          <p:attrName>style.visibility</p:attrName>
                                        </p:attrNameLst>
                                      </p:cBhvr>
                                      <p:to>
                                        <p:strVal val="visible"/>
                                      </p:to>
                                    </p:set>
                                    <p:anim to="" calcmode="lin" valueType="num">
                                      <p:cBhvr>
                                        <p:cTn id="55" dur="1" fill="hold"/>
                                        <p:tgtEl>
                                          <p:spTgt spid="50179">
                                            <p:txEl>
                                              <p:pRg st="9" end="9"/>
                                            </p:txEl>
                                          </p:spTgt>
                                        </p:tgtEl>
                                        <p:attrNameLst>
                                          <p:attrName/>
                                        </p:attrNameLst>
                                      </p:cBhvr>
                                    </p:anim>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grpId="0" nodeType="clickEffect">
                                  <p:stCondLst>
                                    <p:cond delay="0"/>
                                  </p:stCondLst>
                                  <p:childTnLst>
                                    <p:set>
                                      <p:cBhvr>
                                        <p:cTn id="59" dur="1" fill="hold">
                                          <p:stCondLst>
                                            <p:cond delay="0"/>
                                          </p:stCondLst>
                                        </p:cTn>
                                        <p:tgtEl>
                                          <p:spTgt spid="50179">
                                            <p:txEl>
                                              <p:pRg st="10" end="10"/>
                                            </p:txEl>
                                          </p:spTgt>
                                        </p:tgtEl>
                                        <p:attrNameLst>
                                          <p:attrName>style.visibility</p:attrName>
                                        </p:attrNameLst>
                                      </p:cBhvr>
                                      <p:to>
                                        <p:strVal val="visible"/>
                                      </p:to>
                                    </p:set>
                                    <p:anim to="" calcmode="lin" valueType="num">
                                      <p:cBhvr>
                                        <p:cTn id="60" dur="1" fill="hold"/>
                                        <p:tgtEl>
                                          <p:spTgt spid="50179">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Diffusion of House Types in U.S.</a:t>
            </a:r>
            <a:endParaRPr lang="en-US"/>
          </a:p>
        </p:txBody>
      </p:sp>
      <p:pic>
        <p:nvPicPr>
          <p:cNvPr id="73731" name="Picture 10"/>
          <p:cNvPicPr>
            <a:picLocks noGrp="1" noChangeAspect="1" noChangeArrowheads="1"/>
          </p:cNvPicPr>
          <p:nvPr>
            <p:ph idx="1"/>
          </p:nvPr>
        </p:nvPicPr>
        <p:blipFill>
          <a:blip r:embed="rId3"/>
          <a:srcRect l="-61592" r="-61592"/>
          <a:stretch>
            <a:fillRect/>
          </a:stretch>
        </p:blipFill>
        <p:spPr>
          <a:xfrm>
            <a:off x="152400" y="1143000"/>
            <a:ext cx="8991600" cy="5054306"/>
          </a:xfrm>
        </p:spPr>
      </p:pic>
      <p:sp>
        <p:nvSpPr>
          <p:cNvPr id="73732" name="Text Box 5"/>
          <p:cNvSpPr txBox="1">
            <a:spLocks noChangeArrowheads="1"/>
          </p:cNvSpPr>
          <p:nvPr/>
        </p:nvSpPr>
        <p:spPr bwMode="auto">
          <a:xfrm>
            <a:off x="609600" y="6096000"/>
            <a:ext cx="7848600" cy="581025"/>
          </a:xfrm>
          <a:prstGeom prst="rect">
            <a:avLst/>
          </a:prstGeom>
          <a:noFill/>
          <a:ln w="9525">
            <a:noFill/>
            <a:miter lim="800000"/>
            <a:headEnd/>
            <a:tailEnd/>
          </a:ln>
        </p:spPr>
        <p:txBody>
          <a:bodyPr>
            <a:prstTxWarp prst="textNoShape">
              <a:avLst/>
            </a:prstTxWarp>
            <a:spAutoFit/>
          </a:bodyPr>
          <a:lstStyle/>
          <a:p>
            <a:pPr marL="912813" indent="-912813"/>
            <a:r>
              <a:rPr lang="en-US" dirty="0">
                <a:solidFill>
                  <a:srgbClr val="000000"/>
                </a:solidFill>
              </a:rPr>
              <a:t>Fig. 4-9: Distinct house types originated in three main source areas in the U.S. and then diffused into the interior as migrants moved west.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n-US" smtClean="0"/>
              <a:t>Diffusion of New England House Types </a:t>
            </a:r>
            <a:endParaRPr lang="en-US"/>
          </a:p>
        </p:txBody>
      </p:sp>
      <p:pic>
        <p:nvPicPr>
          <p:cNvPr id="75779" name="Picture 10"/>
          <p:cNvPicPr>
            <a:picLocks noGrp="1" noChangeAspect="1" noChangeArrowheads="1"/>
          </p:cNvPicPr>
          <p:nvPr>
            <p:ph idx="1"/>
          </p:nvPr>
        </p:nvPicPr>
        <p:blipFill>
          <a:blip r:embed="rId3"/>
          <a:srcRect l="-85921" r="-85921"/>
          <a:stretch>
            <a:fillRect/>
          </a:stretch>
        </p:blipFill>
        <p:spPr>
          <a:xfrm>
            <a:off x="457200" y="1447800"/>
            <a:ext cx="8382000" cy="4711641"/>
          </a:xfrm>
        </p:spPr>
      </p:pic>
      <p:sp>
        <p:nvSpPr>
          <p:cNvPr id="75780" name="Text Box 5"/>
          <p:cNvSpPr txBox="1">
            <a:spLocks noChangeArrowheads="1"/>
          </p:cNvSpPr>
          <p:nvPr/>
        </p:nvSpPr>
        <p:spPr bwMode="auto">
          <a:xfrm>
            <a:off x="762000" y="6096000"/>
            <a:ext cx="8001000" cy="581025"/>
          </a:xfrm>
          <a:prstGeom prst="rect">
            <a:avLst/>
          </a:prstGeom>
          <a:noFill/>
          <a:ln w="9525">
            <a:noFill/>
            <a:miter lim="800000"/>
            <a:headEnd/>
            <a:tailEnd/>
          </a:ln>
        </p:spPr>
        <p:txBody>
          <a:bodyPr>
            <a:prstTxWarp prst="textNoShape">
              <a:avLst/>
            </a:prstTxWarp>
            <a:spAutoFit/>
          </a:bodyPr>
          <a:lstStyle/>
          <a:p>
            <a:pPr marL="1085850" indent="-1085850"/>
            <a:r>
              <a:rPr lang="en-US" dirty="0">
                <a:solidFill>
                  <a:srgbClr val="000000"/>
                </a:solidFill>
              </a:rPr>
              <a:t>Fig. 4-10: Four main New England house types of the eighteenth and nineteenth centuries diffused westward as settlers migrated.</a:t>
            </a:r>
          </a:p>
        </p:txBody>
      </p:sp>
      <p:pic>
        <p:nvPicPr>
          <p:cNvPr id="5" name="Picture 4"/>
          <p:cNvPicPr>
            <a:picLocks noChangeAspect="1"/>
          </p:cNvPicPr>
          <p:nvPr/>
        </p:nvPicPr>
        <p:blipFill>
          <a:blip r:embed="rId4"/>
          <a:stretch>
            <a:fillRect/>
          </a:stretch>
        </p:blipFill>
        <p:spPr>
          <a:xfrm>
            <a:off x="6383547" y="3124200"/>
            <a:ext cx="2760453" cy="20574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Key Issue 3: Why Is Popular Culture Widely Distributed?</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mj-cs"/>
              </a:rPr>
              <a:t>Popular food customs</a:t>
            </a:r>
          </a:p>
        </p:txBody>
      </p:sp>
      <p:sp>
        <p:nvSpPr>
          <p:cNvPr id="56323" name="Rectangle 3"/>
          <p:cNvSpPr>
            <a:spLocks noGrp="1" noChangeArrowheads="1"/>
          </p:cNvSpPr>
          <p:nvPr>
            <p:ph idx="1"/>
          </p:nvPr>
        </p:nvSpPr>
        <p:spPr/>
        <p:txBody>
          <a:bodyPr/>
          <a:lstStyle/>
          <a:p>
            <a:pPr eaLnBrk="1" hangingPunct="1"/>
            <a:r>
              <a:rPr lang="en-US" dirty="0"/>
              <a:t>Consumption of Snack foods and</a:t>
            </a:r>
            <a:r>
              <a:rPr lang="en-US" dirty="0" smtClean="0"/>
              <a:t> alcohol </a:t>
            </a:r>
            <a:r>
              <a:rPr lang="en-US" dirty="0"/>
              <a:t>are part of Pop Culture but vary within regions of </a:t>
            </a:r>
            <a:r>
              <a:rPr lang="en-US" dirty="0" err="1" smtClean="0"/>
              <a:t>MDCs</a:t>
            </a:r>
            <a:endParaRPr lang="en-US" dirty="0" smtClean="0"/>
          </a:p>
          <a:p>
            <a:pPr lvl="1" eaLnBrk="1" hangingPunct="1"/>
            <a:r>
              <a:rPr lang="en-US" dirty="0" smtClean="0"/>
              <a:t>Snack Foods: </a:t>
            </a:r>
          </a:p>
          <a:p>
            <a:pPr lvl="2" eaLnBrk="1" hangingPunct="1"/>
            <a:r>
              <a:rPr lang="en-US" dirty="0" smtClean="0"/>
              <a:t>Southerners prefer pork rinds</a:t>
            </a:r>
          </a:p>
          <a:p>
            <a:pPr lvl="2" eaLnBrk="1" hangingPunct="1"/>
            <a:r>
              <a:rPr lang="en-US" dirty="0" smtClean="0"/>
              <a:t>northerners prefer popcorn and potato chips </a:t>
            </a:r>
          </a:p>
          <a:p>
            <a:pPr lvl="2" eaLnBrk="1" hangingPunct="1"/>
            <a:r>
              <a:rPr lang="en-US" dirty="0" smtClean="0"/>
              <a:t>Texans prefer tortilla chips </a:t>
            </a:r>
          </a:p>
          <a:p>
            <a:pPr lvl="2" eaLnBrk="1" hangingPunct="1"/>
            <a:r>
              <a:rPr lang="en-US" dirty="0" smtClean="0"/>
              <a:t>Westerners prefer multi-grain chips</a:t>
            </a:r>
          </a:p>
          <a:p>
            <a:pPr eaLnBrk="1" hangingPunct="1">
              <a:buFontTx/>
              <a:buNone/>
            </a:pPr>
            <a:endParaRPr lang="en-US" dirty="0" smtClean="0"/>
          </a:p>
          <a:p>
            <a:pPr eaLnBrk="1" hangingPunct="1">
              <a:buFontTx/>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 to="" calcmode="lin" valueType="num">
                                      <p:cBhvr>
                                        <p:cTn id="7" dur="1" fill="hold"/>
                                        <p:tgtEl>
                                          <p:spTgt spid="5632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 to="" calcmode="lin" valueType="num">
                                      <p:cBhvr>
                                        <p:cTn id="12" dur="1" fill="hold"/>
                                        <p:tgtEl>
                                          <p:spTgt spid="56323">
                                            <p:txEl>
                                              <p:pRg st="0" end="0"/>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56323">
                                            <p:txEl>
                                              <p:pRg st="1" end="1"/>
                                            </p:txEl>
                                          </p:spTgt>
                                        </p:tgtEl>
                                        <p:attrNameLst>
                                          <p:attrName>style.visibility</p:attrName>
                                        </p:attrNameLst>
                                      </p:cBhvr>
                                      <p:to>
                                        <p:strVal val="visible"/>
                                      </p:to>
                                    </p:set>
                                    <p:anim to="" calcmode="lin" valueType="num">
                                      <p:cBhvr>
                                        <p:cTn id="15" dur="1" fill="hold"/>
                                        <p:tgtEl>
                                          <p:spTgt spid="56323">
                                            <p:txEl>
                                              <p:pRg st="1" end="1"/>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56323">
                                            <p:txEl>
                                              <p:pRg st="2" end="2"/>
                                            </p:txEl>
                                          </p:spTgt>
                                        </p:tgtEl>
                                        <p:attrNameLst>
                                          <p:attrName>style.visibility</p:attrName>
                                        </p:attrNameLst>
                                      </p:cBhvr>
                                      <p:to>
                                        <p:strVal val="visible"/>
                                      </p:to>
                                    </p:set>
                                    <p:anim to="" calcmode="lin" valueType="num">
                                      <p:cBhvr>
                                        <p:cTn id="18" dur="1" fill="hold"/>
                                        <p:tgtEl>
                                          <p:spTgt spid="56323">
                                            <p:txEl>
                                              <p:pRg st="2" end="2"/>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56323">
                                            <p:txEl>
                                              <p:pRg st="3" end="3"/>
                                            </p:txEl>
                                          </p:spTgt>
                                        </p:tgtEl>
                                        <p:attrNameLst>
                                          <p:attrName>style.visibility</p:attrName>
                                        </p:attrNameLst>
                                      </p:cBhvr>
                                      <p:to>
                                        <p:strVal val="visible"/>
                                      </p:to>
                                    </p:set>
                                    <p:anim to="" calcmode="lin" valueType="num">
                                      <p:cBhvr>
                                        <p:cTn id="21" dur="1" fill="hold"/>
                                        <p:tgtEl>
                                          <p:spTgt spid="56323">
                                            <p:txEl>
                                              <p:pRg st="3" end="3"/>
                                            </p:txEl>
                                          </p:spTgt>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56323">
                                            <p:txEl>
                                              <p:pRg st="4" end="4"/>
                                            </p:txEl>
                                          </p:spTgt>
                                        </p:tgtEl>
                                        <p:attrNameLst>
                                          <p:attrName>style.visibility</p:attrName>
                                        </p:attrNameLst>
                                      </p:cBhvr>
                                      <p:to>
                                        <p:strVal val="visible"/>
                                      </p:to>
                                    </p:set>
                                    <p:anim to="" calcmode="lin" valueType="num">
                                      <p:cBhvr>
                                        <p:cTn id="24" dur="1" fill="hold"/>
                                        <p:tgtEl>
                                          <p:spTgt spid="56323">
                                            <p:txEl>
                                              <p:pRg st="4" end="4"/>
                                            </p:txEl>
                                          </p:spTgt>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56323">
                                            <p:txEl>
                                              <p:pRg st="5" end="5"/>
                                            </p:txEl>
                                          </p:spTgt>
                                        </p:tgtEl>
                                        <p:attrNameLst>
                                          <p:attrName>style.visibility</p:attrName>
                                        </p:attrNameLst>
                                      </p:cBhvr>
                                      <p:to>
                                        <p:strVal val="visible"/>
                                      </p:to>
                                    </p:set>
                                    <p:anim to="" calcmode="lin" valueType="num">
                                      <p:cBhvr>
                                        <p:cTn id="27" dur="1" fill="hold"/>
                                        <p:tgtEl>
                                          <p:spTgt spid="5632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38150" lvl="1" indent="-319088">
              <a:spcBef>
                <a:spcPct val="0"/>
              </a:spcBef>
              <a:buClr>
                <a:schemeClr val="accent1"/>
              </a:buClr>
              <a:buSzPct val="80000"/>
              <a:buFont typeface="Wingdings 2" charset="2"/>
              <a:buChar char=""/>
            </a:pPr>
            <a:r>
              <a:rPr lang="en-US" dirty="0" smtClean="0"/>
              <a:t>Alcohol</a:t>
            </a:r>
          </a:p>
          <a:p>
            <a:pPr marL="703263" lvl="2" indent="-319088">
              <a:spcBef>
                <a:spcPct val="0"/>
              </a:spcBef>
              <a:buClr>
                <a:schemeClr val="accent1"/>
              </a:buClr>
              <a:buSzPct val="80000"/>
              <a:buFont typeface="Wingdings 2" charset="2"/>
              <a:buChar char=""/>
            </a:pPr>
            <a:r>
              <a:rPr lang="en-US" dirty="0" smtClean="0"/>
              <a:t>Bourbon in Upper South </a:t>
            </a:r>
          </a:p>
          <a:p>
            <a:pPr marL="703263" lvl="2" indent="-319088">
              <a:spcBef>
                <a:spcPct val="0"/>
              </a:spcBef>
              <a:buClr>
                <a:schemeClr val="accent1"/>
              </a:buClr>
              <a:buSzPct val="80000"/>
              <a:buFont typeface="Wingdings 2" charset="2"/>
              <a:buChar char=""/>
            </a:pPr>
            <a:r>
              <a:rPr lang="en-US" dirty="0" smtClean="0"/>
              <a:t>Tequila in Southwest </a:t>
            </a:r>
          </a:p>
          <a:p>
            <a:pPr marL="703263" lvl="2" indent="-319088">
              <a:spcBef>
                <a:spcPct val="0"/>
              </a:spcBef>
              <a:buClr>
                <a:schemeClr val="accent1"/>
              </a:buClr>
              <a:buSzPct val="80000"/>
              <a:buFont typeface="Wingdings 2" charset="2"/>
              <a:buChar char=""/>
            </a:pPr>
            <a:r>
              <a:rPr lang="en-US" dirty="0" smtClean="0"/>
              <a:t>Canadian Whiskey in the North </a:t>
            </a:r>
          </a:p>
          <a:p>
            <a:pPr marL="703263" lvl="2" indent="-319088">
              <a:spcBef>
                <a:spcPct val="0"/>
              </a:spcBef>
              <a:buClr>
                <a:schemeClr val="accent1"/>
              </a:buClr>
              <a:buSzPct val="80000"/>
              <a:buFont typeface="Wingdings 2" charset="2"/>
              <a:buChar char=""/>
            </a:pPr>
            <a:r>
              <a:rPr lang="en-US" dirty="0" smtClean="0"/>
              <a:t>Southeast has low consumption</a:t>
            </a:r>
          </a:p>
          <a:p>
            <a:endParaRPr lang="en-US" dirty="0" smtClean="0"/>
          </a:p>
          <a:p>
            <a:r>
              <a:rPr lang="en-US" dirty="0" smtClean="0"/>
              <a:t>Consumption depends on two factors:</a:t>
            </a:r>
          </a:p>
          <a:p>
            <a:pPr lvl="1"/>
            <a:r>
              <a:rPr lang="en-US" dirty="0" smtClean="0"/>
              <a:t>High income</a:t>
            </a:r>
          </a:p>
          <a:p>
            <a:pPr lvl="1"/>
            <a:r>
              <a:rPr lang="en-US" dirty="0" smtClean="0"/>
              <a:t>National advertising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62000" y="152400"/>
            <a:ext cx="7772400" cy="838200"/>
          </a:xfrm>
        </p:spPr>
        <p:txBody>
          <a:bodyPr/>
          <a:lstStyle/>
          <a:p>
            <a:pPr eaLnBrk="1" fontAlgn="auto" hangingPunct="1">
              <a:spcAft>
                <a:spcPts val="0"/>
              </a:spcAft>
              <a:defRPr/>
            </a:pPr>
            <a:r>
              <a:rPr lang="en-US">
                <a:solidFill>
                  <a:schemeClr val="accent1">
                    <a:satMod val="150000"/>
                  </a:schemeClr>
                </a:solidFill>
                <a:ea typeface="+mj-ea"/>
                <a:cs typeface="+mj-cs"/>
              </a:rPr>
              <a:t>Alcohol Preferences in the U.S.</a:t>
            </a:r>
          </a:p>
        </p:txBody>
      </p:sp>
      <p:pic>
        <p:nvPicPr>
          <p:cNvPr id="5" name="Picture 4" descr="TCL_10e_Figure_04_14_L.jpg"/>
          <p:cNvPicPr>
            <a:picLocks noChangeAspect="1"/>
          </p:cNvPicPr>
          <p:nvPr/>
        </p:nvPicPr>
        <p:blipFill>
          <a:blip r:embed="rId3"/>
          <a:stretch>
            <a:fillRect/>
          </a:stretch>
        </p:blipFill>
        <p:spPr>
          <a:xfrm>
            <a:off x="304800" y="2057400"/>
            <a:ext cx="8547100" cy="346392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Wine</a:t>
            </a:r>
            <a:endParaRPr lang="en-US" dirty="0"/>
          </a:p>
        </p:txBody>
      </p:sp>
      <p:sp>
        <p:nvSpPr>
          <p:cNvPr id="3" name="Content Placeholder 2"/>
          <p:cNvSpPr>
            <a:spLocks noGrp="1"/>
          </p:cNvSpPr>
          <p:nvPr>
            <p:ph idx="1"/>
          </p:nvPr>
        </p:nvSpPr>
        <p:spPr/>
        <p:txBody>
          <a:bodyPr/>
          <a:lstStyle/>
          <a:p>
            <a:pPr eaLnBrk="1" hangingPunct="1"/>
            <a:r>
              <a:rPr lang="en-US" dirty="0" smtClean="0"/>
              <a:t>Wines are produced all over, but the type of wine show regional preferences or characteristics of the environment.</a:t>
            </a:r>
          </a:p>
          <a:p>
            <a:pPr eaLnBrk="1" hangingPunct="1"/>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228600"/>
            <a:ext cx="7772400" cy="762000"/>
          </a:xfrm>
        </p:spPr>
        <p:txBody>
          <a:bodyPr>
            <a:normAutofit fontScale="90000"/>
          </a:bodyPr>
          <a:lstStyle/>
          <a:p>
            <a:pPr eaLnBrk="1" fontAlgn="auto" hangingPunct="1">
              <a:spcAft>
                <a:spcPts val="0"/>
              </a:spcAft>
              <a:defRPr/>
            </a:pPr>
            <a:r>
              <a:rPr lang="en-US">
                <a:solidFill>
                  <a:schemeClr val="accent1">
                    <a:satMod val="150000"/>
                  </a:schemeClr>
                </a:solidFill>
                <a:ea typeface="+mj-ea"/>
                <a:cs typeface="+mj-cs"/>
              </a:rPr>
              <a:t>Wine Production per Year</a:t>
            </a:r>
          </a:p>
        </p:txBody>
      </p:sp>
      <p:sp>
        <p:nvSpPr>
          <p:cNvPr id="92164" name="Text Box 5"/>
          <p:cNvSpPr txBox="1">
            <a:spLocks noChangeArrowheads="1"/>
          </p:cNvSpPr>
          <p:nvPr/>
        </p:nvSpPr>
        <p:spPr bwMode="auto">
          <a:xfrm>
            <a:off x="609600" y="5867400"/>
            <a:ext cx="8045450" cy="581025"/>
          </a:xfrm>
          <a:prstGeom prst="rect">
            <a:avLst/>
          </a:prstGeom>
          <a:noFill/>
          <a:ln w="9525">
            <a:noFill/>
            <a:miter lim="800000"/>
            <a:headEnd/>
            <a:tailEnd/>
          </a:ln>
        </p:spPr>
        <p:txBody>
          <a:bodyPr>
            <a:prstTxWarp prst="textNoShape">
              <a:avLst/>
            </a:prstTxWarp>
            <a:spAutoFit/>
          </a:bodyPr>
          <a:lstStyle/>
          <a:p>
            <a:pPr marL="1027113" indent="-1027113"/>
            <a:r>
              <a:rPr lang="en-US" dirty="0">
                <a:solidFill>
                  <a:srgbClr val="000000"/>
                </a:solidFill>
              </a:rPr>
              <a:t>Fig. 4-13: The distribution of wine production shows the joint impact of the physical environment and social customs. </a:t>
            </a:r>
          </a:p>
        </p:txBody>
      </p:sp>
      <p:sp>
        <p:nvSpPr>
          <p:cNvPr id="5" name="Content Placeholder 4"/>
          <p:cNvSpPr>
            <a:spLocks noGrp="1"/>
          </p:cNvSpPr>
          <p:nvPr>
            <p:ph idx="1"/>
          </p:nvPr>
        </p:nvSpPr>
        <p:spPr/>
        <p:txBody>
          <a:bodyPr/>
          <a:lstStyle/>
          <a:p>
            <a:endParaRPr lang="en-US" dirty="0"/>
          </a:p>
        </p:txBody>
      </p:sp>
      <p:pic>
        <p:nvPicPr>
          <p:cNvPr id="6" name="Picture 5" descr="TCL_10e_Figure_04_15_L.jpg"/>
          <p:cNvPicPr>
            <a:picLocks noChangeAspect="1"/>
          </p:cNvPicPr>
          <p:nvPr/>
        </p:nvPicPr>
        <p:blipFill>
          <a:blip r:embed="rId3"/>
          <a:stretch>
            <a:fillRect/>
          </a:stretch>
        </p:blipFill>
        <p:spPr>
          <a:xfrm>
            <a:off x="729620" y="1371600"/>
            <a:ext cx="7665081" cy="447604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eaLnBrk="1" hangingPunct="1">
              <a:defRPr/>
            </a:pPr>
            <a:endParaRPr lang="en-US"/>
          </a:p>
        </p:txBody>
      </p:sp>
      <p:sp>
        <p:nvSpPr>
          <p:cNvPr id="3" name="Content Placeholder 2"/>
          <p:cNvSpPr>
            <a:spLocks noGrp="1"/>
          </p:cNvSpPr>
          <p:nvPr>
            <p:ph idx="1"/>
          </p:nvPr>
        </p:nvSpPr>
        <p:spPr/>
        <p:txBody>
          <a:bodyPr/>
          <a:lstStyle/>
          <a:p>
            <a:pPr eaLnBrk="1" hangingPunct="1"/>
            <a:r>
              <a:rPr lang="en-US" dirty="0" smtClean="0"/>
              <a:t>“Hello. My name is </a:t>
            </a:r>
            <a:r>
              <a:rPr lang="en-US" dirty="0" err="1" smtClean="0"/>
              <a:t>Inigo</a:t>
            </a:r>
            <a:r>
              <a:rPr lang="en-US" dirty="0" smtClean="0"/>
              <a:t> Montoya. You killed my father. Prepared to die.”</a:t>
            </a:r>
          </a:p>
          <a:p>
            <a:pPr lvl="1" eaLnBrk="1" hangingPunct="1"/>
            <a:r>
              <a:rPr lang="en-US" dirty="0" smtClean="0"/>
              <a:t>The Princess </a:t>
            </a:r>
            <a:r>
              <a:rPr lang="en-US" dirty="0" smtClean="0"/>
              <a:t>Bride</a:t>
            </a:r>
          </a:p>
          <a:p>
            <a:pPr eaLnBrk="1" hangingPunct="1"/>
            <a:r>
              <a:rPr lang="en-US" dirty="0" smtClean="0"/>
              <a:t>“May the odds be ever in your favor.”</a:t>
            </a:r>
          </a:p>
          <a:p>
            <a:pPr lvl="1" eaLnBrk="1" hangingPunct="1"/>
            <a:r>
              <a:rPr lang="en-US" dirty="0" smtClean="0"/>
              <a:t>Hunger Games</a:t>
            </a:r>
          </a:p>
          <a:p>
            <a:pPr eaLnBrk="1" hangingPunct="1"/>
            <a:r>
              <a:rPr lang="en-US" dirty="0" smtClean="0"/>
              <a:t>“May the force be with you.”</a:t>
            </a:r>
          </a:p>
          <a:p>
            <a:pPr lvl="1" eaLnBrk="1" hangingPunct="1"/>
            <a:r>
              <a:rPr lang="en-US" dirty="0" smtClean="0"/>
              <a:t>Star Wars</a:t>
            </a:r>
          </a:p>
          <a:p>
            <a:pPr eaLnBrk="1" hangingPunct="1"/>
            <a:r>
              <a:rPr lang="en-US" dirty="0" smtClean="0"/>
              <a:t>“Show me the money!”</a:t>
            </a:r>
          </a:p>
          <a:p>
            <a:pPr lvl="1" eaLnBrk="1" hangingPunct="1"/>
            <a:r>
              <a:rPr lang="en-US" dirty="0" smtClean="0"/>
              <a:t>Jerry Maguire</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20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200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500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155575"/>
            <a:ext cx="8229600" cy="1252538"/>
          </a:xfrm>
        </p:spPr>
        <p:txBody>
          <a:bodyPr/>
          <a:lstStyle/>
          <a:p>
            <a:pPr eaLnBrk="1" fontAlgn="auto" hangingPunct="1">
              <a:spcAft>
                <a:spcPts val="0"/>
              </a:spcAft>
              <a:defRPr/>
            </a:pPr>
            <a:endParaRPr lang="en-US">
              <a:solidFill>
                <a:schemeClr val="accent1">
                  <a:satMod val="150000"/>
                </a:schemeClr>
              </a:solidFill>
              <a:ea typeface="+mj-ea"/>
              <a:cs typeface="+mj-cs"/>
            </a:endParaRPr>
          </a:p>
        </p:txBody>
      </p:sp>
      <p:pic>
        <p:nvPicPr>
          <p:cNvPr id="117764" name="Picture 4" descr="wine-regions-france2"/>
          <p:cNvPicPr>
            <a:picLocks noChangeAspect="1" noChangeArrowheads="1"/>
          </p:cNvPicPr>
          <p:nvPr/>
        </p:nvPicPr>
        <p:blipFill>
          <a:blip r:embed="rId2"/>
          <a:srcRect/>
          <a:stretch>
            <a:fillRect/>
          </a:stretch>
        </p:blipFill>
        <p:spPr bwMode="auto">
          <a:xfrm>
            <a:off x="1524000" y="609600"/>
            <a:ext cx="6019800" cy="5481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764"/>
                                        </p:tgtEl>
                                        <p:attrNameLst>
                                          <p:attrName>style.visibility</p:attrName>
                                        </p:attrNameLst>
                                      </p:cBhvr>
                                      <p:to>
                                        <p:strVal val="visible"/>
                                      </p:to>
                                    </p:set>
                                    <p:anim calcmode="lin" valueType="num">
                                      <p:cBhvr additive="base">
                                        <p:cTn id="7" dur="500" fill="hold"/>
                                        <p:tgtEl>
                                          <p:spTgt spid="117764"/>
                                        </p:tgtEl>
                                        <p:attrNameLst>
                                          <p:attrName>ppt_x</p:attrName>
                                        </p:attrNameLst>
                                      </p:cBhvr>
                                      <p:tavLst>
                                        <p:tav tm="0">
                                          <p:val>
                                            <p:strVal val="#ppt_x"/>
                                          </p:val>
                                        </p:tav>
                                        <p:tav tm="100000">
                                          <p:val>
                                            <p:strVal val="#ppt_x"/>
                                          </p:val>
                                        </p:tav>
                                      </p:tavLst>
                                    </p:anim>
                                    <p:anim calcmode="lin" valueType="num">
                                      <p:cBhvr additive="base">
                                        <p:cTn id="8" dur="500" fill="hold"/>
                                        <p:tgtEl>
                                          <p:spTgt spid="1177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55575"/>
            <a:ext cx="8229600" cy="1252538"/>
          </a:xfrm>
        </p:spPr>
        <p:txBody>
          <a:bodyPr/>
          <a:lstStyle/>
          <a:p>
            <a:pPr eaLnBrk="1" fontAlgn="auto" hangingPunct="1">
              <a:spcAft>
                <a:spcPts val="0"/>
              </a:spcAft>
              <a:defRPr/>
            </a:pPr>
            <a:endParaRPr lang="en-US">
              <a:solidFill>
                <a:schemeClr val="accent1">
                  <a:satMod val="150000"/>
                </a:schemeClr>
              </a:solidFill>
              <a:ea typeface="+mj-ea"/>
              <a:cs typeface="+mj-cs"/>
            </a:endParaRPr>
          </a:p>
        </p:txBody>
      </p:sp>
      <p:sp>
        <p:nvSpPr>
          <p:cNvPr id="95235" name="Rectangle 3"/>
          <p:cNvSpPr>
            <a:spLocks noGrp="1" noChangeArrowheads="1"/>
          </p:cNvSpPr>
          <p:nvPr>
            <p:ph idx="1"/>
          </p:nvPr>
        </p:nvSpPr>
        <p:spPr/>
        <p:txBody>
          <a:bodyPr/>
          <a:lstStyle/>
          <a:p>
            <a:pPr eaLnBrk="1" hangingPunct="1"/>
            <a:endParaRPr lang="en-US"/>
          </a:p>
        </p:txBody>
      </p:sp>
      <p:pic>
        <p:nvPicPr>
          <p:cNvPr id="118788" name="Picture 4" descr="wine-regions-italy-1"/>
          <p:cNvPicPr>
            <a:picLocks noChangeAspect="1" noChangeArrowheads="1"/>
          </p:cNvPicPr>
          <p:nvPr/>
        </p:nvPicPr>
        <p:blipFill>
          <a:blip r:embed="rId2"/>
          <a:srcRect/>
          <a:stretch>
            <a:fillRect/>
          </a:stretch>
        </p:blipFill>
        <p:spPr bwMode="auto">
          <a:xfrm>
            <a:off x="838200" y="609600"/>
            <a:ext cx="7315200" cy="5462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gtEl>
                                        <p:attrNameLst>
                                          <p:attrName>style.visibility</p:attrName>
                                        </p:attrNameLst>
                                      </p:cBhvr>
                                      <p:to>
                                        <p:strVal val="visible"/>
                                      </p:to>
                                    </p:set>
                                    <p:anim calcmode="lin" valueType="num">
                                      <p:cBhvr additive="base">
                                        <p:cTn id="7" dur="500" fill="hold"/>
                                        <p:tgtEl>
                                          <p:spTgt spid="118788"/>
                                        </p:tgtEl>
                                        <p:attrNameLst>
                                          <p:attrName>ppt_x</p:attrName>
                                        </p:attrNameLst>
                                      </p:cBhvr>
                                      <p:tavLst>
                                        <p:tav tm="0">
                                          <p:val>
                                            <p:strVal val="#ppt_x"/>
                                          </p:val>
                                        </p:tav>
                                        <p:tav tm="100000">
                                          <p:val>
                                            <p:strVal val="#ppt_x"/>
                                          </p:val>
                                        </p:tav>
                                      </p:tavLst>
                                    </p:anim>
                                    <p:anim calcmode="lin" valueType="num">
                                      <p:cBhvr additive="base">
                                        <p:cTn id="8" dur="500" fill="hold"/>
                                        <p:tgtEl>
                                          <p:spTgt spid="1187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14400"/>
          </a:xfrm>
        </p:spPr>
        <p:txBody>
          <a:bodyPr/>
          <a:lstStyle/>
          <a:p>
            <a:pPr eaLnBrk="1" fontAlgn="auto" hangingPunct="1">
              <a:spcAft>
                <a:spcPts val="0"/>
              </a:spcAft>
              <a:defRPr/>
            </a:pPr>
            <a:r>
              <a:rPr lang="en-US" sz="3600">
                <a:solidFill>
                  <a:schemeClr val="accent1">
                    <a:satMod val="150000"/>
                  </a:schemeClr>
                </a:solidFill>
                <a:ea typeface="+mj-ea"/>
                <a:cs typeface="+mj-cs"/>
              </a:rPr>
              <a:t>Rapid diffusion of clothing styles</a:t>
            </a:r>
          </a:p>
        </p:txBody>
      </p:sp>
      <p:sp>
        <p:nvSpPr>
          <p:cNvPr id="55299" name="Rectangle 3"/>
          <p:cNvSpPr>
            <a:spLocks noGrp="1" noChangeArrowheads="1"/>
          </p:cNvSpPr>
          <p:nvPr>
            <p:ph idx="1"/>
          </p:nvPr>
        </p:nvSpPr>
        <p:spPr>
          <a:xfrm>
            <a:off x="685800" y="1447800"/>
            <a:ext cx="7772400" cy="4953000"/>
          </a:xfrm>
        </p:spPr>
        <p:txBody>
          <a:bodyPr/>
          <a:lstStyle/>
          <a:p>
            <a:pPr eaLnBrk="1" hangingPunct="1">
              <a:lnSpc>
                <a:spcPct val="90000"/>
              </a:lnSpc>
            </a:pPr>
            <a:r>
              <a:rPr lang="en-US" sz="2800" dirty="0"/>
              <a:t>Clothes are not subject to physical barriers such as Mountains.</a:t>
            </a:r>
          </a:p>
          <a:p>
            <a:pPr eaLnBrk="1" hangingPunct="1">
              <a:lnSpc>
                <a:spcPct val="90000"/>
              </a:lnSpc>
            </a:pPr>
            <a:r>
              <a:rPr lang="en-US" sz="2800" dirty="0"/>
              <a:t>Clothes often reflect occupation </a:t>
            </a:r>
          </a:p>
          <a:p>
            <a:pPr eaLnBrk="1" hangingPunct="1">
              <a:lnSpc>
                <a:spcPct val="90000"/>
              </a:lnSpc>
            </a:pPr>
            <a:r>
              <a:rPr lang="en-US" sz="2800" dirty="0"/>
              <a:t>Clothes often reflect income</a:t>
            </a:r>
          </a:p>
          <a:p>
            <a:pPr eaLnBrk="1" hangingPunct="1">
              <a:lnSpc>
                <a:spcPct val="90000"/>
              </a:lnSpc>
            </a:pPr>
            <a:r>
              <a:rPr lang="en-US" sz="2800" dirty="0"/>
              <a:t>In the last several years more info between </a:t>
            </a:r>
            <a:r>
              <a:rPr lang="en-US" sz="2800" dirty="0" err="1"/>
              <a:t>LDCs</a:t>
            </a:r>
            <a:r>
              <a:rPr lang="en-US" sz="2800" dirty="0"/>
              <a:t> and </a:t>
            </a:r>
            <a:r>
              <a:rPr lang="en-US" sz="2800" dirty="0" err="1"/>
              <a:t>MDCs</a:t>
            </a:r>
            <a:r>
              <a:rPr lang="en-US" sz="2800" dirty="0"/>
              <a:t> has led to the sharing of clothing styles.</a:t>
            </a:r>
          </a:p>
          <a:p>
            <a:pPr eaLnBrk="1" hangingPunct="1">
              <a:lnSpc>
                <a:spcPct val="90000"/>
              </a:lnSpc>
            </a:pPr>
            <a:r>
              <a:rPr lang="en-US" sz="2800" dirty="0"/>
              <a:t>Some traditional clothing is kept to preserve the past or attract </a:t>
            </a:r>
            <a:r>
              <a:rPr lang="en-US" sz="2800" dirty="0" smtClean="0"/>
              <a:t>tourists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 to="" calcmode="lin" valueType="num">
                                      <p:cBhvr>
                                        <p:cTn id="7" dur="1" fill="hold"/>
                                        <p:tgtEl>
                                          <p:spTgt spid="5529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 to="" calcmode="lin" valueType="num">
                                      <p:cBhvr>
                                        <p:cTn id="12" dur="1" fill="hold"/>
                                        <p:tgtEl>
                                          <p:spTgt spid="55299">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5299">
                                            <p:txEl>
                                              <p:pRg st="1" end="1"/>
                                            </p:txEl>
                                          </p:spTgt>
                                        </p:tgtEl>
                                        <p:attrNameLst>
                                          <p:attrName>style.visibility</p:attrName>
                                        </p:attrNameLst>
                                      </p:cBhvr>
                                      <p:to>
                                        <p:strVal val="visible"/>
                                      </p:to>
                                    </p:set>
                                    <p:anim to="" calcmode="lin" valueType="num">
                                      <p:cBhvr>
                                        <p:cTn id="17" dur="1" fill="hold"/>
                                        <p:tgtEl>
                                          <p:spTgt spid="55299">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5299">
                                            <p:txEl>
                                              <p:pRg st="2" end="2"/>
                                            </p:txEl>
                                          </p:spTgt>
                                        </p:tgtEl>
                                        <p:attrNameLst>
                                          <p:attrName>style.visibility</p:attrName>
                                        </p:attrNameLst>
                                      </p:cBhvr>
                                      <p:to>
                                        <p:strVal val="visible"/>
                                      </p:to>
                                    </p:set>
                                    <p:anim to="" calcmode="lin" valueType="num">
                                      <p:cBhvr>
                                        <p:cTn id="22" dur="1" fill="hold"/>
                                        <p:tgtEl>
                                          <p:spTgt spid="55299">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5299">
                                            <p:txEl>
                                              <p:pRg st="3" end="3"/>
                                            </p:txEl>
                                          </p:spTgt>
                                        </p:tgtEl>
                                        <p:attrNameLst>
                                          <p:attrName>style.visibility</p:attrName>
                                        </p:attrNameLst>
                                      </p:cBhvr>
                                      <p:to>
                                        <p:strVal val="visible"/>
                                      </p:to>
                                    </p:set>
                                    <p:anim to="" calcmode="lin" valueType="num">
                                      <p:cBhvr>
                                        <p:cTn id="27" dur="1" fill="hold"/>
                                        <p:tgtEl>
                                          <p:spTgt spid="55299">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5299">
                                            <p:txEl>
                                              <p:pRg st="4" end="4"/>
                                            </p:txEl>
                                          </p:spTgt>
                                        </p:tgtEl>
                                        <p:attrNameLst>
                                          <p:attrName>style.visibility</p:attrName>
                                        </p:attrNameLst>
                                      </p:cBhvr>
                                      <p:to>
                                        <p:strVal val="visible"/>
                                      </p:to>
                                    </p:set>
                                    <p:anim to="" calcmode="lin" valueType="num">
                                      <p:cBhvr>
                                        <p:cTn id="32" dur="1" fill="hold"/>
                                        <p:tgtEl>
                                          <p:spTgt spid="55299">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 of Jeans</a:t>
            </a:r>
            <a:endParaRPr lang="en-US" dirty="0"/>
          </a:p>
        </p:txBody>
      </p:sp>
      <p:sp>
        <p:nvSpPr>
          <p:cNvPr id="3" name="Content Placeholder 2"/>
          <p:cNvSpPr>
            <a:spLocks noGrp="1"/>
          </p:cNvSpPr>
          <p:nvPr>
            <p:ph idx="1"/>
          </p:nvPr>
        </p:nvSpPr>
        <p:spPr/>
        <p:txBody>
          <a:bodyPr/>
          <a:lstStyle/>
          <a:p>
            <a:r>
              <a:rPr lang="en-US" dirty="0" smtClean="0"/>
              <a:t>Diffusion of Jeans  (you should have 4 facts on your worksheet)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Popular housing styles</a:t>
            </a:r>
            <a:endParaRPr lang="en-US"/>
          </a:p>
        </p:txBody>
      </p:sp>
      <p:sp>
        <p:nvSpPr>
          <p:cNvPr id="51203" name="Rectangle 3"/>
          <p:cNvSpPr>
            <a:spLocks noGrp="1" noChangeArrowheads="1"/>
          </p:cNvSpPr>
          <p:nvPr>
            <p:ph idx="1"/>
          </p:nvPr>
        </p:nvSpPr>
        <p:spPr/>
        <p:txBody>
          <a:bodyPr/>
          <a:lstStyle/>
          <a:p>
            <a:r>
              <a:rPr lang="en-US" dirty="0" smtClean="0"/>
              <a:t>Housing since the 1940s has reflected changing fashion rather than function.</a:t>
            </a:r>
          </a:p>
          <a:p>
            <a:r>
              <a:rPr lang="en-US" dirty="0" smtClean="0"/>
              <a:t>Different times periods have made certain house styles popular</a:t>
            </a:r>
          </a:p>
          <a:p>
            <a:pPr lvl="1"/>
            <a:r>
              <a:rPr lang="en-US" dirty="0" smtClean="0"/>
              <a:t>40s and 50s minimal traditional</a:t>
            </a:r>
          </a:p>
          <a:p>
            <a:pPr lvl="1"/>
            <a:r>
              <a:rPr lang="en-US" dirty="0" smtClean="0"/>
              <a:t>50s and 60s Ranch house</a:t>
            </a:r>
          </a:p>
          <a:p>
            <a:pPr lvl="1"/>
            <a:r>
              <a:rPr lang="en-US" dirty="0" smtClean="0"/>
              <a:t>50s -70s split level</a:t>
            </a:r>
          </a:p>
          <a:p>
            <a:pPr lvl="1"/>
            <a:r>
              <a:rPr lang="en-US" dirty="0" smtClean="0"/>
              <a:t>50s-70s Contemporary</a:t>
            </a:r>
          </a:p>
          <a:p>
            <a:pPr lvl="1"/>
            <a:r>
              <a:rPr lang="en-US" dirty="0" smtClean="0"/>
              <a:t>Late 60s Shed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 to="" calcmode="lin" valueType="num">
                                      <p:cBhvr>
                                        <p:cTn id="7" dur="1" fill="hold"/>
                                        <p:tgtEl>
                                          <p:spTgt spid="5120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 to="" calcmode="lin" valueType="num">
                                      <p:cBhvr>
                                        <p:cTn id="12" dur="1" fill="hold"/>
                                        <p:tgtEl>
                                          <p:spTgt spid="5120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 to="" calcmode="lin" valueType="num">
                                      <p:cBhvr>
                                        <p:cTn id="17" dur="1" fill="hold"/>
                                        <p:tgtEl>
                                          <p:spTgt spid="5120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1203">
                                            <p:txEl>
                                              <p:pRg st="2" end="2"/>
                                            </p:txEl>
                                          </p:spTgt>
                                        </p:tgtEl>
                                        <p:attrNameLst>
                                          <p:attrName>style.visibility</p:attrName>
                                        </p:attrNameLst>
                                      </p:cBhvr>
                                      <p:to>
                                        <p:strVal val="visible"/>
                                      </p:to>
                                    </p:set>
                                    <p:anim to="" calcmode="lin" valueType="num">
                                      <p:cBhvr>
                                        <p:cTn id="22" dur="1" fill="hold"/>
                                        <p:tgtEl>
                                          <p:spTgt spid="5120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1203">
                                            <p:txEl>
                                              <p:pRg st="3" end="3"/>
                                            </p:txEl>
                                          </p:spTgt>
                                        </p:tgtEl>
                                        <p:attrNameLst>
                                          <p:attrName>style.visibility</p:attrName>
                                        </p:attrNameLst>
                                      </p:cBhvr>
                                      <p:to>
                                        <p:strVal val="visible"/>
                                      </p:to>
                                    </p:set>
                                    <p:anim to="" calcmode="lin" valueType="num">
                                      <p:cBhvr>
                                        <p:cTn id="27" dur="1" fill="hold"/>
                                        <p:tgtEl>
                                          <p:spTgt spid="5120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1203">
                                            <p:txEl>
                                              <p:pRg st="4" end="4"/>
                                            </p:txEl>
                                          </p:spTgt>
                                        </p:tgtEl>
                                        <p:attrNameLst>
                                          <p:attrName>style.visibility</p:attrName>
                                        </p:attrNameLst>
                                      </p:cBhvr>
                                      <p:to>
                                        <p:strVal val="visible"/>
                                      </p:to>
                                    </p:set>
                                    <p:anim to="" calcmode="lin" valueType="num">
                                      <p:cBhvr>
                                        <p:cTn id="32" dur="1" fill="hold"/>
                                        <p:tgtEl>
                                          <p:spTgt spid="51203">
                                            <p:txEl>
                                              <p:pRg st="4" end="4"/>
                                            </p:txEl>
                                          </p:spTgt>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51203">
                                            <p:txEl>
                                              <p:pRg st="5" end="5"/>
                                            </p:txEl>
                                          </p:spTgt>
                                        </p:tgtEl>
                                        <p:attrNameLst>
                                          <p:attrName>style.visibility</p:attrName>
                                        </p:attrNameLst>
                                      </p:cBhvr>
                                      <p:to>
                                        <p:strVal val="visible"/>
                                      </p:to>
                                    </p:set>
                                    <p:anim to="" calcmode="lin" valueType="num">
                                      <p:cBhvr>
                                        <p:cTn id="35" dur="1" fill="hold"/>
                                        <p:tgtEl>
                                          <p:spTgt spid="51203">
                                            <p:txEl>
                                              <p:pRg st="5" end="5"/>
                                            </p:txEl>
                                          </p:spTgt>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51203">
                                            <p:txEl>
                                              <p:pRg st="6" end="6"/>
                                            </p:txEl>
                                          </p:spTgt>
                                        </p:tgtEl>
                                        <p:attrNameLst>
                                          <p:attrName>style.visibility</p:attrName>
                                        </p:attrNameLst>
                                      </p:cBhvr>
                                      <p:to>
                                        <p:strVal val="visible"/>
                                      </p:to>
                                    </p:set>
                                    <p:anim to="" calcmode="lin" valueType="num">
                                      <p:cBhvr>
                                        <p:cTn id="38" dur="1" fill="hold"/>
                                        <p:tgtEl>
                                          <p:spTgt spid="5120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Neo-Eclectic (Since 1960)</a:t>
            </a:r>
            <a:endParaRPr lang="en-US" dirty="0"/>
          </a:p>
        </p:txBody>
      </p:sp>
      <p:sp>
        <p:nvSpPr>
          <p:cNvPr id="3" name="Content Placeholder 2"/>
          <p:cNvSpPr>
            <a:spLocks noGrp="1"/>
          </p:cNvSpPr>
          <p:nvPr>
            <p:ph idx="1"/>
          </p:nvPr>
        </p:nvSpPr>
        <p:spPr/>
        <p:txBody>
          <a:bodyPr/>
          <a:lstStyle/>
          <a:p>
            <a:pPr marL="438150" lvl="1" indent="-319088">
              <a:spcBef>
                <a:spcPct val="0"/>
              </a:spcBef>
              <a:buClr>
                <a:schemeClr val="accent1"/>
              </a:buClr>
              <a:buSzPct val="80000"/>
              <a:buFont typeface="Wingdings 2" charset="2"/>
              <a:buChar char=""/>
            </a:pPr>
            <a:r>
              <a:rPr lang="en-US" dirty="0" smtClean="0"/>
              <a:t>Since 1960s Neo (new) styles of old forms</a:t>
            </a:r>
          </a:p>
          <a:p>
            <a:pPr marL="703263" lvl="2" indent="-319088">
              <a:spcBef>
                <a:spcPct val="0"/>
              </a:spcBef>
              <a:buClr>
                <a:schemeClr val="accent1"/>
              </a:buClr>
              <a:buSzPct val="80000"/>
              <a:buFont typeface="Wingdings 2" charset="2"/>
              <a:buChar char=""/>
            </a:pPr>
            <a:r>
              <a:rPr lang="en-US" dirty="0" smtClean="0"/>
              <a:t>Mansard</a:t>
            </a:r>
          </a:p>
          <a:p>
            <a:pPr marL="703263" lvl="2" indent="-319088">
              <a:spcBef>
                <a:spcPct val="0"/>
              </a:spcBef>
              <a:buClr>
                <a:schemeClr val="accent1"/>
              </a:buClr>
              <a:buSzPct val="80000"/>
              <a:buFont typeface="Wingdings 2" charset="2"/>
              <a:buChar char=""/>
            </a:pPr>
            <a:r>
              <a:rPr lang="en-US" dirty="0" smtClean="0"/>
              <a:t>Neo-Tudor</a:t>
            </a:r>
          </a:p>
          <a:p>
            <a:pPr marL="703263" lvl="2" indent="-319088">
              <a:spcBef>
                <a:spcPct val="0"/>
              </a:spcBef>
              <a:buClr>
                <a:schemeClr val="accent1"/>
              </a:buClr>
              <a:buSzPct val="80000"/>
              <a:buFont typeface="Wingdings 2" charset="2"/>
              <a:buChar char=""/>
            </a:pPr>
            <a:r>
              <a:rPr lang="en-US" dirty="0" smtClean="0"/>
              <a:t>Neo-French</a:t>
            </a:r>
          </a:p>
          <a:p>
            <a:pPr marL="703263" lvl="2" indent="-319088">
              <a:spcBef>
                <a:spcPct val="0"/>
              </a:spcBef>
              <a:buClr>
                <a:schemeClr val="accent1"/>
              </a:buClr>
              <a:buSzPct val="80000"/>
              <a:buFont typeface="Wingdings 2" charset="2"/>
              <a:buChar char=""/>
            </a:pPr>
            <a:r>
              <a:rPr lang="en-US" dirty="0" smtClean="0"/>
              <a:t>Ne0-Colonial</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t>U.S. House Types, 1945–1990</a:t>
            </a:r>
            <a:endParaRPr lang="en-US"/>
          </a:p>
        </p:txBody>
      </p:sp>
      <p:pic>
        <p:nvPicPr>
          <p:cNvPr id="81923" name="Picture 9"/>
          <p:cNvPicPr>
            <a:picLocks noGrp="1" noChangeAspect="1" noChangeArrowheads="1"/>
          </p:cNvPicPr>
          <p:nvPr>
            <p:ph idx="1"/>
          </p:nvPr>
        </p:nvPicPr>
        <p:blipFill>
          <a:blip r:embed="rId3"/>
          <a:srcRect l="-813" r="-813"/>
          <a:stretch>
            <a:fillRect/>
          </a:stretch>
        </p:blipFill>
        <p:spPr>
          <a:xfrm>
            <a:off x="457200" y="1143000"/>
            <a:ext cx="8305800" cy="4668808"/>
          </a:xfrm>
        </p:spPr>
      </p:pic>
      <p:sp>
        <p:nvSpPr>
          <p:cNvPr id="81924" name="Text Box 5"/>
          <p:cNvSpPr txBox="1">
            <a:spLocks noChangeArrowheads="1"/>
          </p:cNvSpPr>
          <p:nvPr/>
        </p:nvSpPr>
        <p:spPr bwMode="auto">
          <a:xfrm>
            <a:off x="762000" y="5791200"/>
            <a:ext cx="7740650" cy="825500"/>
          </a:xfrm>
          <a:prstGeom prst="rect">
            <a:avLst/>
          </a:prstGeom>
          <a:noFill/>
          <a:ln w="9525">
            <a:noFill/>
            <a:miter lim="800000"/>
            <a:headEnd/>
            <a:tailEnd/>
          </a:ln>
        </p:spPr>
        <p:txBody>
          <a:bodyPr>
            <a:prstTxWarp prst="textNoShape">
              <a:avLst/>
            </a:prstTxWarp>
            <a:spAutoFit/>
          </a:bodyPr>
          <a:lstStyle/>
          <a:p>
            <a:pPr marL="1027113" indent="-1027113"/>
            <a:r>
              <a:rPr lang="en-US" dirty="0">
                <a:solidFill>
                  <a:srgbClr val="000000"/>
                </a:solidFill>
              </a:rPr>
              <a:t>Fig. 4-11: Several variations of the “modern style” were dominant from the 1940s into the 1970s. Since then, “neo-eclectic” styles have become the dominant type of house construction in the U.S.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0"/>
            <a:ext cx="4267200" cy="1600200"/>
          </a:xfrm>
        </p:spPr>
        <p:txBody>
          <a:bodyPr>
            <a:normAutofit/>
          </a:bodyPr>
          <a:lstStyle/>
          <a:p>
            <a:r>
              <a:rPr lang="en-US" dirty="0" smtClean="0"/>
              <a:t>U.S. House Types by Region</a:t>
            </a:r>
            <a:endParaRPr lang="en-US" dirty="0"/>
          </a:p>
        </p:txBody>
      </p:sp>
      <p:sp>
        <p:nvSpPr>
          <p:cNvPr id="83972" name="Text Box 6"/>
          <p:cNvSpPr txBox="1">
            <a:spLocks noChangeArrowheads="1"/>
          </p:cNvSpPr>
          <p:nvPr/>
        </p:nvSpPr>
        <p:spPr bwMode="auto">
          <a:xfrm>
            <a:off x="1066800" y="5943600"/>
            <a:ext cx="7315200" cy="581025"/>
          </a:xfrm>
          <a:prstGeom prst="rect">
            <a:avLst/>
          </a:prstGeom>
          <a:noFill/>
          <a:ln w="9525">
            <a:noFill/>
            <a:miter lim="800000"/>
            <a:headEnd/>
            <a:tailEnd/>
          </a:ln>
        </p:spPr>
        <p:txBody>
          <a:bodyPr>
            <a:prstTxWarp prst="textNoShape">
              <a:avLst/>
            </a:prstTxWarp>
            <a:spAutoFit/>
          </a:bodyPr>
          <a:lstStyle/>
          <a:p>
            <a:pPr marL="1027113" indent="-1027113">
              <a:spcBef>
                <a:spcPct val="50000"/>
              </a:spcBef>
            </a:pPr>
            <a:r>
              <a:rPr lang="en-US"/>
              <a:t>Fig. 4-1-1: Small towns in different regions of the eastern U.S. have different combinations of five main house types.</a:t>
            </a:r>
          </a:p>
        </p:txBody>
      </p:sp>
      <p:sp>
        <p:nvSpPr>
          <p:cNvPr id="7" name="Content Placeholder 6"/>
          <p:cNvSpPr>
            <a:spLocks noGrp="1"/>
          </p:cNvSpPr>
          <p:nvPr>
            <p:ph idx="1"/>
          </p:nvPr>
        </p:nvSpPr>
        <p:spPr>
          <a:xfrm>
            <a:off x="457200" y="1774825"/>
            <a:ext cx="4191000" cy="4625975"/>
          </a:xfrm>
        </p:spPr>
        <p:txBody>
          <a:bodyPr/>
          <a:lstStyle/>
          <a:p>
            <a:r>
              <a:rPr lang="en-US" dirty="0" smtClean="0"/>
              <a:t>What examples have you seen?</a:t>
            </a:r>
          </a:p>
          <a:p>
            <a:r>
              <a:rPr lang="en-US" dirty="0" smtClean="0"/>
              <a:t>Why style is your house?</a:t>
            </a:r>
            <a:endParaRPr lang="en-US" dirty="0"/>
          </a:p>
        </p:txBody>
      </p:sp>
      <p:pic>
        <p:nvPicPr>
          <p:cNvPr id="8" name="Picture 7" descr="TCL_10e_Figure_04_17_L.jpg"/>
          <p:cNvPicPr>
            <a:picLocks noChangeAspect="1"/>
          </p:cNvPicPr>
          <p:nvPr/>
        </p:nvPicPr>
        <p:blipFill>
          <a:blip r:embed="rId3"/>
          <a:stretch>
            <a:fillRect/>
          </a:stretch>
        </p:blipFill>
        <p:spPr>
          <a:xfrm>
            <a:off x="4648200" y="0"/>
            <a:ext cx="3260726" cy="6578601"/>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mj-cs"/>
              </a:rPr>
              <a:t>Diffusion of television</a:t>
            </a:r>
          </a:p>
        </p:txBody>
      </p:sp>
      <p:sp>
        <p:nvSpPr>
          <p:cNvPr id="52227" name="Rectangle 3"/>
          <p:cNvSpPr>
            <a:spLocks noGrp="1" noChangeArrowheads="1"/>
          </p:cNvSpPr>
          <p:nvPr>
            <p:ph idx="1"/>
          </p:nvPr>
        </p:nvSpPr>
        <p:spPr/>
        <p:txBody>
          <a:bodyPr/>
          <a:lstStyle/>
          <a:p>
            <a:pPr eaLnBrk="1" hangingPunct="1">
              <a:lnSpc>
                <a:spcPct val="90000"/>
              </a:lnSpc>
            </a:pPr>
            <a:r>
              <a:rPr lang="en-US" sz="2800"/>
              <a:t>Rapid diffusion of TVs in the USA</a:t>
            </a:r>
          </a:p>
          <a:p>
            <a:pPr lvl="1" eaLnBrk="1" hangingPunct="1">
              <a:lnSpc>
                <a:spcPct val="90000"/>
              </a:lnSpc>
            </a:pPr>
            <a:r>
              <a:rPr lang="en-US" sz="2000"/>
              <a:t>1945	10,000</a:t>
            </a:r>
          </a:p>
          <a:p>
            <a:pPr lvl="1" eaLnBrk="1" hangingPunct="1">
              <a:lnSpc>
                <a:spcPct val="90000"/>
              </a:lnSpc>
            </a:pPr>
            <a:r>
              <a:rPr lang="en-US" sz="2000"/>
              <a:t>1949	1 million</a:t>
            </a:r>
          </a:p>
          <a:p>
            <a:pPr lvl="1" eaLnBrk="1" hangingPunct="1">
              <a:lnSpc>
                <a:spcPct val="90000"/>
              </a:lnSpc>
            </a:pPr>
            <a:r>
              <a:rPr lang="en-US" sz="2000"/>
              <a:t>1951	10 million</a:t>
            </a:r>
          </a:p>
          <a:p>
            <a:pPr lvl="1" eaLnBrk="1" hangingPunct="1">
              <a:lnSpc>
                <a:spcPct val="90000"/>
              </a:lnSpc>
            </a:pPr>
            <a:r>
              <a:rPr lang="en-US" sz="2000"/>
              <a:t>1959	50 million</a:t>
            </a:r>
          </a:p>
          <a:p>
            <a:pPr eaLnBrk="1" hangingPunct="1">
              <a:lnSpc>
                <a:spcPct val="90000"/>
              </a:lnSpc>
            </a:pPr>
            <a:r>
              <a:rPr lang="en-US" sz="2800"/>
              <a:t>Diffusion to other countries</a:t>
            </a:r>
          </a:p>
          <a:p>
            <a:pPr lvl="1" eaLnBrk="1" hangingPunct="1">
              <a:lnSpc>
                <a:spcPct val="90000"/>
              </a:lnSpc>
            </a:pPr>
            <a:r>
              <a:rPr lang="en-US" sz="2000"/>
              <a:t>1950 85% of TVs were in the USA</a:t>
            </a:r>
          </a:p>
          <a:p>
            <a:pPr lvl="1" eaLnBrk="1" hangingPunct="1">
              <a:lnSpc>
                <a:spcPct val="90000"/>
              </a:lnSpc>
            </a:pPr>
            <a:r>
              <a:rPr lang="en-US" sz="2000"/>
              <a:t>1990s 900 million TVs and less than 25% in USA</a:t>
            </a:r>
          </a:p>
          <a:p>
            <a:pPr lvl="2" eaLnBrk="1" hangingPunct="1">
              <a:lnSpc>
                <a:spcPct val="90000"/>
              </a:lnSpc>
            </a:pPr>
            <a:r>
              <a:rPr lang="en-US" sz="2000"/>
              <a:t>Four levels of TV countries.  Everyone has one, most everyone has one, exist but not widely used, and very few have one.</a:t>
            </a:r>
          </a:p>
          <a:p>
            <a:pPr lvl="1" eaLnBrk="1" hangingPunct="1">
              <a:lnSpc>
                <a:spcPct val="90000"/>
              </a:lnSpc>
              <a:buFontTx/>
              <a:buNone/>
            </a:pPr>
            <a:endParaRPr lang="en-US" sz="20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to="" calcmode="lin" valueType="num">
                                      <p:cBhvr>
                                        <p:cTn id="7" dur="1" fill="hold"/>
                                        <p:tgtEl>
                                          <p:spTgt spid="5222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2227">
                                            <p:txEl>
                                              <p:pRg st="0" end="0"/>
                                            </p:txEl>
                                          </p:spTgt>
                                        </p:tgtEl>
                                        <p:attrNameLst>
                                          <p:attrName>style.visibility</p:attrName>
                                        </p:attrNameLst>
                                      </p:cBhvr>
                                      <p:to>
                                        <p:strVal val="visible"/>
                                      </p:to>
                                    </p:set>
                                    <p:anim calcmode="lin" valueType="num">
                                      <p:cBhvr additive="base">
                                        <p:cTn id="12"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2227">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2227">
                                            <p:txEl>
                                              <p:pRg st="1" end="1"/>
                                            </p:txEl>
                                          </p:spTgt>
                                        </p:tgtEl>
                                        <p:attrNameLst>
                                          <p:attrName>style.visibility</p:attrName>
                                        </p:attrNameLst>
                                      </p:cBhvr>
                                      <p:to>
                                        <p:strVal val="visible"/>
                                      </p:to>
                                    </p:set>
                                    <p:anim calcmode="lin" valueType="num">
                                      <p:cBhvr additive="base">
                                        <p:cTn id="16"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2227">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2227">
                                            <p:txEl>
                                              <p:pRg st="2" end="2"/>
                                            </p:txEl>
                                          </p:spTgt>
                                        </p:tgtEl>
                                        <p:attrNameLst>
                                          <p:attrName>style.visibility</p:attrName>
                                        </p:attrNameLst>
                                      </p:cBhvr>
                                      <p:to>
                                        <p:strVal val="visible"/>
                                      </p:to>
                                    </p:set>
                                    <p:anim calcmode="lin" valueType="num">
                                      <p:cBhvr additive="base">
                                        <p:cTn id="20"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2227">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2227">
                                            <p:txEl>
                                              <p:pRg st="3" end="3"/>
                                            </p:txEl>
                                          </p:spTgt>
                                        </p:tgtEl>
                                        <p:attrNameLst>
                                          <p:attrName>style.visibility</p:attrName>
                                        </p:attrNameLst>
                                      </p:cBhvr>
                                      <p:to>
                                        <p:strVal val="visible"/>
                                      </p:to>
                                    </p:set>
                                    <p:anim calcmode="lin" valueType="num">
                                      <p:cBhvr additive="base">
                                        <p:cTn id="24"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2227">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2227">
                                            <p:txEl>
                                              <p:pRg st="4" end="4"/>
                                            </p:txEl>
                                          </p:spTgt>
                                        </p:tgtEl>
                                        <p:attrNameLst>
                                          <p:attrName>style.visibility</p:attrName>
                                        </p:attrNameLst>
                                      </p:cBhvr>
                                      <p:to>
                                        <p:strVal val="visible"/>
                                      </p:to>
                                    </p:set>
                                    <p:anim calcmode="lin" valueType="num">
                                      <p:cBhvr additive="base">
                                        <p:cTn id="28" dur="5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22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2227">
                                            <p:txEl>
                                              <p:pRg st="5" end="5"/>
                                            </p:txEl>
                                          </p:spTgt>
                                        </p:tgtEl>
                                        <p:attrNameLst>
                                          <p:attrName>style.visibility</p:attrName>
                                        </p:attrNameLst>
                                      </p:cBhvr>
                                      <p:to>
                                        <p:strVal val="visible"/>
                                      </p:to>
                                    </p:set>
                                    <p:anim calcmode="lin" valueType="num">
                                      <p:cBhvr additive="base">
                                        <p:cTn id="34" dur="500" fill="hold"/>
                                        <p:tgtEl>
                                          <p:spTgt spid="52227">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2227">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52227">
                                            <p:txEl>
                                              <p:pRg st="6" end="6"/>
                                            </p:txEl>
                                          </p:spTgt>
                                        </p:tgtEl>
                                        <p:attrNameLst>
                                          <p:attrName>style.visibility</p:attrName>
                                        </p:attrNameLst>
                                      </p:cBhvr>
                                      <p:to>
                                        <p:strVal val="visible"/>
                                      </p:to>
                                    </p:set>
                                    <p:anim calcmode="lin" valueType="num">
                                      <p:cBhvr additive="base">
                                        <p:cTn id="38" dur="500" fill="hold"/>
                                        <p:tgtEl>
                                          <p:spTgt spid="52227">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2227">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2227">
                                            <p:txEl>
                                              <p:pRg st="7" end="7"/>
                                            </p:txEl>
                                          </p:spTgt>
                                        </p:tgtEl>
                                        <p:attrNameLst>
                                          <p:attrName>style.visibility</p:attrName>
                                        </p:attrNameLst>
                                      </p:cBhvr>
                                      <p:to>
                                        <p:strVal val="visible"/>
                                      </p:to>
                                    </p:set>
                                    <p:anim calcmode="lin" valueType="num">
                                      <p:cBhvr additive="base">
                                        <p:cTn id="42" dur="500" fill="hold"/>
                                        <p:tgtEl>
                                          <p:spTgt spid="52227">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2227">
                                            <p:txEl>
                                              <p:pRg st="7" end="7"/>
                                            </p:tx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52227">
                                            <p:txEl>
                                              <p:pRg st="8" end="8"/>
                                            </p:txEl>
                                          </p:spTgt>
                                        </p:tgtEl>
                                        <p:attrNameLst>
                                          <p:attrName>style.visibility</p:attrName>
                                        </p:attrNameLst>
                                      </p:cBhvr>
                                      <p:to>
                                        <p:strVal val="visible"/>
                                      </p:to>
                                    </p:set>
                                    <p:anim calcmode="lin" valueType="num">
                                      <p:cBhvr additive="base">
                                        <p:cTn id="46" dur="500" fill="hold"/>
                                        <p:tgtEl>
                                          <p:spTgt spid="52227">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222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762000" y="152400"/>
            <a:ext cx="7772400" cy="762000"/>
          </a:xfrm>
        </p:spPr>
        <p:txBody>
          <a:bodyPr>
            <a:normAutofit fontScale="90000"/>
          </a:bodyPr>
          <a:lstStyle/>
          <a:p>
            <a:pPr eaLnBrk="1" fontAlgn="auto" hangingPunct="1">
              <a:spcAft>
                <a:spcPts val="0"/>
              </a:spcAft>
              <a:defRPr/>
            </a:pPr>
            <a:r>
              <a:rPr lang="en-US">
                <a:solidFill>
                  <a:schemeClr val="accent1">
                    <a:satMod val="150000"/>
                  </a:schemeClr>
                </a:solidFill>
                <a:ea typeface="+mj-ea"/>
                <a:cs typeface="+mj-cs"/>
              </a:rPr>
              <a:t>Diffusion of TV, 1954–1999</a:t>
            </a:r>
          </a:p>
        </p:txBody>
      </p:sp>
      <p:sp>
        <p:nvSpPr>
          <p:cNvPr id="98308" name="Text Box 5"/>
          <p:cNvSpPr txBox="1">
            <a:spLocks noChangeArrowheads="1"/>
          </p:cNvSpPr>
          <p:nvPr/>
        </p:nvSpPr>
        <p:spPr bwMode="auto">
          <a:xfrm>
            <a:off x="0" y="2819400"/>
            <a:ext cx="2514600" cy="2308324"/>
          </a:xfrm>
          <a:prstGeom prst="rect">
            <a:avLst/>
          </a:prstGeom>
          <a:noFill/>
          <a:ln w="9525">
            <a:noFill/>
            <a:miter lim="800000"/>
            <a:headEnd/>
            <a:tailEnd/>
          </a:ln>
        </p:spPr>
        <p:txBody>
          <a:bodyPr wrap="square">
            <a:prstTxWarp prst="textNoShape">
              <a:avLst/>
            </a:prstTxWarp>
            <a:spAutoFit/>
          </a:bodyPr>
          <a:lstStyle/>
          <a:p>
            <a:pPr marL="1027113" indent="-1027113"/>
            <a:r>
              <a:rPr lang="en-US" dirty="0">
                <a:solidFill>
                  <a:srgbClr val="000000"/>
                </a:solidFill>
              </a:rPr>
              <a:t>Fig. 4-14: Television </a:t>
            </a:r>
            <a:r>
              <a:rPr lang="en-US" dirty="0" smtClean="0">
                <a:solidFill>
                  <a:srgbClr val="000000"/>
                </a:solidFill>
              </a:rPr>
              <a:t>has diffused </a:t>
            </a:r>
            <a:r>
              <a:rPr lang="en-US" dirty="0">
                <a:solidFill>
                  <a:srgbClr val="000000"/>
                </a:solidFill>
              </a:rPr>
              <a:t>widely since the 1950s, but some areas still have low numbers of TVs per population.  </a:t>
            </a:r>
          </a:p>
        </p:txBody>
      </p:sp>
      <p:pic>
        <p:nvPicPr>
          <p:cNvPr id="6" name="Picture 5" descr="TCL_10e_Figure_04_18_L.jpg"/>
          <p:cNvPicPr>
            <a:picLocks noChangeAspect="1"/>
          </p:cNvPicPr>
          <p:nvPr/>
        </p:nvPicPr>
        <p:blipFill>
          <a:blip r:embed="rId3"/>
          <a:stretch>
            <a:fillRect/>
          </a:stretch>
        </p:blipFill>
        <p:spPr>
          <a:xfrm>
            <a:off x="2596636" y="990600"/>
            <a:ext cx="4448690" cy="5867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fontAlgn="auto" hangingPunct="1">
              <a:spcAft>
                <a:spcPts val="0"/>
              </a:spcAft>
              <a:defRPr/>
            </a:pPr>
            <a:r>
              <a:rPr lang="en-US" sz="3600" dirty="0" smtClean="0">
                <a:solidFill>
                  <a:schemeClr val="accent1">
                    <a:satMod val="150000"/>
                  </a:schemeClr>
                </a:solidFill>
                <a:ea typeface="+mj-ea"/>
                <a:cs typeface="+mj-cs"/>
              </a:rPr>
              <a:t>Terms</a:t>
            </a:r>
            <a:endParaRPr lang="en-US" sz="3600" dirty="0">
              <a:solidFill>
                <a:schemeClr val="accent1">
                  <a:satMod val="150000"/>
                </a:schemeClr>
              </a:solidFill>
              <a:ea typeface="+mj-ea"/>
              <a:cs typeface="+mj-cs"/>
            </a:endParaRPr>
          </a:p>
        </p:txBody>
      </p:sp>
      <p:sp>
        <p:nvSpPr>
          <p:cNvPr id="58371" name="Rectangle 3"/>
          <p:cNvSpPr>
            <a:spLocks noGrp="1" noChangeArrowheads="1"/>
          </p:cNvSpPr>
          <p:nvPr>
            <p:ph idx="1"/>
          </p:nvPr>
        </p:nvSpPr>
        <p:spPr>
          <a:xfrm>
            <a:off x="685800" y="1828800"/>
            <a:ext cx="7772400" cy="4572000"/>
          </a:xfrm>
        </p:spPr>
        <p:txBody>
          <a:bodyPr/>
          <a:lstStyle/>
          <a:p>
            <a:pPr eaLnBrk="1" hangingPunct="1">
              <a:lnSpc>
                <a:spcPct val="90000"/>
              </a:lnSpc>
            </a:pPr>
            <a:r>
              <a:rPr lang="en-US" sz="2400"/>
              <a:t>Culture Traits:  The smallest distinctive item of culture.  Learned behavior ranging from language, tools, or games</a:t>
            </a:r>
          </a:p>
          <a:p>
            <a:pPr eaLnBrk="1" hangingPunct="1">
              <a:lnSpc>
                <a:spcPct val="90000"/>
              </a:lnSpc>
            </a:pPr>
            <a:r>
              <a:rPr lang="en-US" sz="2400"/>
              <a:t>Culture Complex:  Individual traits that are functionally interrelated.</a:t>
            </a:r>
          </a:p>
          <a:p>
            <a:pPr eaLnBrk="1" hangingPunct="1">
              <a:lnSpc>
                <a:spcPct val="90000"/>
              </a:lnSpc>
            </a:pPr>
            <a:r>
              <a:rPr lang="en-US" sz="2400"/>
              <a:t>Culture System:  When distinctive places share a culture complex</a:t>
            </a:r>
          </a:p>
          <a:p>
            <a:pPr eaLnBrk="1" hangingPunct="1">
              <a:lnSpc>
                <a:spcPct val="90000"/>
              </a:lnSpc>
            </a:pPr>
            <a:r>
              <a:rPr lang="en-US" sz="2400"/>
              <a:t>Culture Regions:  Areas of the world occupied by people that share recognizable and distinctive cultural traits</a:t>
            </a:r>
          </a:p>
          <a:p>
            <a:pPr eaLnBrk="1" hangingPunct="1">
              <a:lnSpc>
                <a:spcPct val="90000"/>
              </a:lnSpc>
            </a:pPr>
            <a:r>
              <a:rPr lang="en-US" sz="2400"/>
              <a:t>Culture Realms: are a set of culture regions showing related culture complexes and landscapes.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mj-cs"/>
              </a:rPr>
              <a:t>Diffusion of the internet</a:t>
            </a:r>
          </a:p>
        </p:txBody>
      </p:sp>
      <p:sp>
        <p:nvSpPr>
          <p:cNvPr id="53251" name="Rectangle 3"/>
          <p:cNvSpPr>
            <a:spLocks noGrp="1" noChangeArrowheads="1"/>
          </p:cNvSpPr>
          <p:nvPr>
            <p:ph idx="1"/>
          </p:nvPr>
        </p:nvSpPr>
        <p:spPr/>
        <p:txBody>
          <a:bodyPr/>
          <a:lstStyle/>
          <a:p>
            <a:pPr eaLnBrk="1" hangingPunct="1"/>
            <a:r>
              <a:rPr lang="en-US"/>
              <a:t>Following a similar path of TVs</a:t>
            </a:r>
          </a:p>
          <a:p>
            <a:pPr eaLnBrk="1" hangingPunct="1"/>
            <a:r>
              <a:rPr lang="en-US"/>
              <a:t>Initially grows rapidly in MDCs</a:t>
            </a:r>
          </a:p>
          <a:p>
            <a:pPr eaLnBrk="1" hangingPunct="1"/>
            <a:r>
              <a:rPr lang="en-US"/>
              <a:t>Spreads to LDCs where it is adopted based on financial capability of each region.</a:t>
            </a:r>
          </a:p>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 to="" calcmode="lin" valueType="num">
                                      <p:cBhvr>
                                        <p:cTn id="7" dur="1" fill="hold"/>
                                        <p:tgtEl>
                                          <p:spTgt spid="5325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 to="" calcmode="lin" valueType="num">
                                      <p:cBhvr>
                                        <p:cTn id="12" dur="1" fill="hold"/>
                                        <p:tgtEl>
                                          <p:spTgt spid="5325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3251">
                                            <p:txEl>
                                              <p:pRg st="1" end="1"/>
                                            </p:txEl>
                                          </p:spTgt>
                                        </p:tgtEl>
                                        <p:attrNameLst>
                                          <p:attrName>style.visibility</p:attrName>
                                        </p:attrNameLst>
                                      </p:cBhvr>
                                      <p:to>
                                        <p:strVal val="visible"/>
                                      </p:to>
                                    </p:set>
                                    <p:anim to="" calcmode="lin" valueType="num">
                                      <p:cBhvr>
                                        <p:cTn id="17" dur="1" fill="hold"/>
                                        <p:tgtEl>
                                          <p:spTgt spid="53251">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3251">
                                            <p:txEl>
                                              <p:pRg st="2" end="2"/>
                                            </p:txEl>
                                          </p:spTgt>
                                        </p:tgtEl>
                                        <p:attrNameLst>
                                          <p:attrName>style.visibility</p:attrName>
                                        </p:attrNameLst>
                                      </p:cBhvr>
                                      <p:to>
                                        <p:strVal val="visible"/>
                                      </p:to>
                                    </p:set>
                                    <p:anim to="" calcmode="lin" valueType="num">
                                      <p:cBhvr>
                                        <p:cTn id="22" dur="1" fill="hold"/>
                                        <p:tgtEl>
                                          <p:spTgt spid="5325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304800"/>
            <a:ext cx="7772400" cy="685800"/>
          </a:xfrm>
        </p:spPr>
        <p:txBody>
          <a:bodyPr>
            <a:normAutofit fontScale="90000"/>
          </a:bodyPr>
          <a:lstStyle/>
          <a:p>
            <a:pPr eaLnBrk="1" fontAlgn="auto" hangingPunct="1">
              <a:spcAft>
                <a:spcPts val="0"/>
              </a:spcAft>
              <a:defRPr/>
            </a:pPr>
            <a:r>
              <a:rPr lang="en-US">
                <a:solidFill>
                  <a:schemeClr val="accent1">
                    <a:satMod val="150000"/>
                  </a:schemeClr>
                </a:solidFill>
                <a:ea typeface="+mj-ea"/>
                <a:cs typeface="+mj-cs"/>
              </a:rPr>
              <a:t>Distribution of Internet Hosts</a:t>
            </a:r>
          </a:p>
        </p:txBody>
      </p:sp>
      <p:pic>
        <p:nvPicPr>
          <p:cNvPr id="102403" name="Picture 8"/>
          <p:cNvPicPr>
            <a:picLocks noGrp="1" noChangeAspect="1" noChangeArrowheads="1"/>
          </p:cNvPicPr>
          <p:nvPr>
            <p:ph idx="1"/>
          </p:nvPr>
        </p:nvPicPr>
        <p:blipFill>
          <a:blip r:embed="rId3"/>
          <a:srcRect/>
          <a:stretch>
            <a:fillRect/>
          </a:stretch>
        </p:blipFill>
        <p:spPr>
          <a:xfrm>
            <a:off x="935038" y="1447800"/>
            <a:ext cx="7272337" cy="4114800"/>
          </a:xfrm>
        </p:spPr>
      </p:pic>
      <p:sp>
        <p:nvSpPr>
          <p:cNvPr id="102404" name="Text Box 5"/>
          <p:cNvSpPr txBox="1">
            <a:spLocks noChangeArrowheads="1"/>
          </p:cNvSpPr>
          <p:nvPr/>
        </p:nvSpPr>
        <p:spPr bwMode="auto">
          <a:xfrm>
            <a:off x="746125" y="5767388"/>
            <a:ext cx="8051800" cy="825500"/>
          </a:xfrm>
          <a:prstGeom prst="rect">
            <a:avLst/>
          </a:prstGeom>
          <a:noFill/>
          <a:ln w="9525">
            <a:noFill/>
            <a:miter lim="800000"/>
            <a:headEnd/>
            <a:tailEnd/>
          </a:ln>
        </p:spPr>
        <p:txBody>
          <a:bodyPr>
            <a:prstTxWarp prst="textNoShape">
              <a:avLst/>
            </a:prstTxWarp>
            <a:spAutoFit/>
          </a:bodyPr>
          <a:lstStyle/>
          <a:p>
            <a:pPr marL="1027113" indent="-1027113"/>
            <a:r>
              <a:rPr lang="en-US" dirty="0">
                <a:solidFill>
                  <a:srgbClr val="000000"/>
                </a:solidFill>
              </a:rPr>
              <a:t>Fig. 4-15: The U.S. had two-thirds of the world’s internet hosts in 2002. Diffusion of internet service is likely to follow the pattern of TV diffusion, but the rate of this diffusion may differ.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CL_10e_Figure_04_19_L.jpg"/>
          <p:cNvPicPr>
            <a:picLocks noChangeAspect="1"/>
          </p:cNvPicPr>
          <p:nvPr/>
        </p:nvPicPr>
        <p:blipFill>
          <a:blip r:embed="rId2"/>
          <a:stretch>
            <a:fillRect/>
          </a:stretch>
        </p:blipFill>
        <p:spPr>
          <a:xfrm>
            <a:off x="1905000" y="152400"/>
            <a:ext cx="4991100" cy="65786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Facebook</a:t>
            </a:r>
            <a:endParaRPr lang="en-US" dirty="0"/>
          </a:p>
        </p:txBody>
      </p:sp>
      <p:sp>
        <p:nvSpPr>
          <p:cNvPr id="3" name="Content Placeholder 2"/>
          <p:cNvSpPr>
            <a:spLocks noGrp="1"/>
          </p:cNvSpPr>
          <p:nvPr>
            <p:ph idx="1"/>
          </p:nvPr>
        </p:nvSpPr>
        <p:spPr/>
        <p:txBody>
          <a:bodyPr/>
          <a:lstStyle/>
          <a:p>
            <a:endParaRPr lang="en-US"/>
          </a:p>
        </p:txBody>
      </p:sp>
      <p:pic>
        <p:nvPicPr>
          <p:cNvPr id="4" name="Picture 3" descr="TCL_10e_Figure_04_21_L.jpg"/>
          <p:cNvPicPr>
            <a:picLocks noChangeAspect="1"/>
          </p:cNvPicPr>
          <p:nvPr/>
        </p:nvPicPr>
        <p:blipFill>
          <a:blip r:embed="rId2"/>
          <a:stretch>
            <a:fillRect/>
          </a:stretch>
        </p:blipFill>
        <p:spPr>
          <a:xfrm>
            <a:off x="304800" y="1676400"/>
            <a:ext cx="8705056" cy="47244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200400"/>
            <a:ext cx="8077200" cy="1673352"/>
          </a:xfrm>
        </p:spPr>
        <p:txBody>
          <a:bodyPr>
            <a:normAutofit fontScale="90000"/>
          </a:bodyPr>
          <a:lstStyle/>
          <a:p>
            <a:r>
              <a:rPr lang="en-US" dirty="0" smtClean="0"/>
              <a:t>Key Issue 4: Why Does Globalization of Popular Culture Cause Problems?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r>
              <a:rPr lang="en-US" smtClean="0"/>
              <a:t>Impacts of the Globalization of Popular Culture</a:t>
            </a:r>
            <a:endParaRPr lang="en-US" dirty="0"/>
          </a:p>
        </p:txBody>
      </p:sp>
      <p:sp>
        <p:nvSpPr>
          <p:cNvPr id="106499" name="Rectangle 3"/>
          <p:cNvSpPr>
            <a:spLocks noGrp="1" noChangeArrowheads="1"/>
          </p:cNvSpPr>
          <p:nvPr>
            <p:ph idx="1"/>
          </p:nvPr>
        </p:nvSpPr>
        <p:spPr/>
        <p:txBody>
          <a:bodyPr/>
          <a:lstStyle/>
          <a:p>
            <a:r>
              <a:rPr lang="en-US" smtClean="0"/>
              <a:t>Threats to folk culture</a:t>
            </a:r>
          </a:p>
          <a:p>
            <a:pPr lvl="1"/>
            <a:r>
              <a:rPr lang="en-US" smtClean="0"/>
              <a:t>Loss of traditional values</a:t>
            </a:r>
          </a:p>
          <a:p>
            <a:pPr lvl="1"/>
            <a:r>
              <a:rPr lang="en-US" smtClean="0"/>
              <a:t>Foreign media dominance</a:t>
            </a:r>
          </a:p>
          <a:p>
            <a:pPr lvl="1"/>
            <a:endParaRPr lang="en-US" smtClean="0"/>
          </a:p>
          <a:p>
            <a:r>
              <a:rPr lang="en-US" smtClean="0"/>
              <a:t>Environmental impacts of popular culture</a:t>
            </a:r>
          </a:p>
          <a:p>
            <a:pPr lvl="1"/>
            <a:r>
              <a:rPr lang="en-US" smtClean="0"/>
              <a:t>Modifying nature</a:t>
            </a:r>
          </a:p>
          <a:p>
            <a:pPr lvl="1"/>
            <a:r>
              <a:rPr lang="en-US" smtClean="0"/>
              <a:t>Uniform landscapes</a:t>
            </a:r>
          </a:p>
          <a:p>
            <a:pPr lvl="1"/>
            <a:r>
              <a:rPr lang="en-US" smtClean="0"/>
              <a:t>Negative environmental impact</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dirty="0" smtClean="0"/>
              <a:t>Threat #1: Loss of traditional values</a:t>
            </a:r>
            <a:endParaRPr lang="en-US" dirty="0"/>
          </a:p>
        </p:txBody>
      </p:sp>
      <p:sp>
        <p:nvSpPr>
          <p:cNvPr id="38915" name="Rectangle 3"/>
          <p:cNvSpPr>
            <a:spLocks noGrp="1" noChangeArrowheads="1"/>
          </p:cNvSpPr>
          <p:nvPr>
            <p:ph idx="1"/>
          </p:nvPr>
        </p:nvSpPr>
        <p:spPr>
          <a:xfrm>
            <a:off x="228600" y="1600200"/>
            <a:ext cx="4724400" cy="4800600"/>
          </a:xfrm>
        </p:spPr>
        <p:txBody>
          <a:bodyPr/>
          <a:lstStyle/>
          <a:p>
            <a:r>
              <a:rPr lang="en-US" sz="2600" dirty="0" smtClean="0"/>
              <a:t>Adoption of western clothing styles by business and government leaders in </a:t>
            </a:r>
            <a:r>
              <a:rPr lang="en-US" sz="2600" dirty="0" err="1" smtClean="0"/>
              <a:t>LDCs</a:t>
            </a:r>
            <a:endParaRPr lang="en-US" sz="2600" dirty="0" smtClean="0"/>
          </a:p>
          <a:p>
            <a:r>
              <a:rPr lang="en-US" sz="2600" dirty="0" smtClean="0"/>
              <a:t>Business suits are seen as a symbol of authority and leadership and has been adopted by the world</a:t>
            </a:r>
          </a:p>
          <a:p>
            <a:r>
              <a:rPr lang="en-US" sz="2600" dirty="0" smtClean="0"/>
              <a:t>Middle Eastern countries often battle between the influence of western fashion and traditional Islamic fashions </a:t>
            </a:r>
          </a:p>
        </p:txBody>
      </p:sp>
      <p:pic>
        <p:nvPicPr>
          <p:cNvPr id="6" name="Picture 5"/>
          <p:cNvPicPr>
            <a:picLocks noChangeAspect="1"/>
          </p:cNvPicPr>
          <p:nvPr/>
        </p:nvPicPr>
        <p:blipFill>
          <a:blip r:embed="rId3"/>
          <a:stretch>
            <a:fillRect/>
          </a:stretch>
        </p:blipFill>
        <p:spPr>
          <a:xfrm>
            <a:off x="6729400" y="3124200"/>
            <a:ext cx="2173299" cy="3263900"/>
          </a:xfrm>
          <a:prstGeom prst="rect">
            <a:avLst/>
          </a:prstGeom>
        </p:spPr>
      </p:pic>
      <p:pic>
        <p:nvPicPr>
          <p:cNvPr id="7" name="Picture 6"/>
          <p:cNvPicPr>
            <a:picLocks noChangeAspect="1"/>
          </p:cNvPicPr>
          <p:nvPr/>
        </p:nvPicPr>
        <p:blipFill>
          <a:blip r:embed="rId4"/>
          <a:srcRect l="15281" r="17519"/>
          <a:stretch>
            <a:fillRect/>
          </a:stretch>
        </p:blipFill>
        <p:spPr>
          <a:xfrm>
            <a:off x="4724400" y="1676400"/>
            <a:ext cx="2133600" cy="317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891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891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8915">
                                            <p:txEl>
                                              <p:pRg st="0" end="0"/>
                                            </p:txEl>
                                          </p:spTgt>
                                        </p:tgtEl>
                                        <p:attrNameLst>
                                          <p:attrName>style.visibility</p:attrName>
                                        </p:attrNameLst>
                                      </p:cBhvr>
                                      <p:to>
                                        <p:strVal val="visible"/>
                                      </p:to>
                                    </p:set>
                                    <p:anim calcmode="lin" valueType="num">
                                      <p:cBhvr>
                                        <p:cTn id="15" dur="5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891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891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89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8915">
                                            <p:txEl>
                                              <p:pRg st="1" end="1"/>
                                            </p:txEl>
                                          </p:spTgt>
                                        </p:tgtEl>
                                        <p:attrNameLst>
                                          <p:attrName>style.visibility</p:attrName>
                                        </p:attrNameLst>
                                      </p:cBhvr>
                                      <p:to>
                                        <p:strVal val="visible"/>
                                      </p:to>
                                    </p:set>
                                    <p:anim calcmode="lin" valueType="num">
                                      <p:cBhvr>
                                        <p:cTn id="23" dur="500" fill="hold"/>
                                        <p:tgtEl>
                                          <p:spTgt spid="3891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8915">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38915">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389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8915">
                                            <p:txEl>
                                              <p:pRg st="2" end="2"/>
                                            </p:txEl>
                                          </p:spTgt>
                                        </p:tgtEl>
                                        <p:attrNameLst>
                                          <p:attrName>style.visibility</p:attrName>
                                        </p:attrNameLst>
                                      </p:cBhvr>
                                      <p:to>
                                        <p:strVal val="visible"/>
                                      </p:to>
                                    </p:set>
                                    <p:anim calcmode="lin" valueType="num">
                                      <p:cBhvr>
                                        <p:cTn id="31" dur="500" fill="hold"/>
                                        <p:tgtEl>
                                          <p:spTgt spid="3891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8915">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38915">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smtClean="0"/>
              <a:t>Change in Traditional Role of Women</a:t>
            </a:r>
            <a:endParaRPr lang="en-US"/>
          </a:p>
        </p:txBody>
      </p:sp>
      <p:sp>
        <p:nvSpPr>
          <p:cNvPr id="44035" name="Rectangle 3"/>
          <p:cNvSpPr>
            <a:spLocks noGrp="1" noChangeArrowheads="1"/>
          </p:cNvSpPr>
          <p:nvPr>
            <p:ph idx="1"/>
          </p:nvPr>
        </p:nvSpPr>
        <p:spPr>
          <a:xfrm>
            <a:off x="457200" y="1295400"/>
            <a:ext cx="5486400" cy="5105401"/>
          </a:xfrm>
        </p:spPr>
        <p:txBody>
          <a:bodyPr/>
          <a:lstStyle/>
          <a:p>
            <a:r>
              <a:rPr lang="en-US" sz="2600" dirty="0" smtClean="0"/>
              <a:t>Many folk cultures hold women to be subservient of men.  Popular culture tends to empower women and increase the desire to have a greater role in society.</a:t>
            </a:r>
          </a:p>
          <a:p>
            <a:r>
              <a:rPr lang="en-US" sz="2600" dirty="0" smtClean="0"/>
              <a:t>Legal equality and the opportunity for economic and social advancement outside the home are accepted in the west even if it is not always the case.</a:t>
            </a:r>
          </a:p>
          <a:p>
            <a:r>
              <a:rPr lang="en-US" sz="2600" dirty="0" smtClean="0"/>
              <a:t>The negative impact of exploitation  (cheap labor and prostitution) </a:t>
            </a:r>
            <a:endParaRPr lang="en-US" sz="2600" dirty="0"/>
          </a:p>
        </p:txBody>
      </p:sp>
      <p:pic>
        <p:nvPicPr>
          <p:cNvPr id="6" name="Picture 5"/>
          <p:cNvPicPr>
            <a:picLocks noChangeAspect="1"/>
          </p:cNvPicPr>
          <p:nvPr/>
        </p:nvPicPr>
        <p:blipFill>
          <a:blip r:embed="rId3"/>
          <a:stretch>
            <a:fillRect/>
          </a:stretch>
        </p:blipFill>
        <p:spPr>
          <a:xfrm>
            <a:off x="6019800" y="4648200"/>
            <a:ext cx="2817421" cy="1854200"/>
          </a:xfrm>
          <a:prstGeom prst="rect">
            <a:avLst/>
          </a:prstGeom>
        </p:spPr>
      </p:pic>
      <p:pic>
        <p:nvPicPr>
          <p:cNvPr id="7" name="Picture 6"/>
          <p:cNvPicPr>
            <a:picLocks noChangeAspect="1"/>
          </p:cNvPicPr>
          <p:nvPr/>
        </p:nvPicPr>
        <p:blipFill>
          <a:blip r:embed="rId4"/>
          <a:stretch>
            <a:fillRect/>
          </a:stretch>
        </p:blipFill>
        <p:spPr>
          <a:xfrm>
            <a:off x="6248400" y="838200"/>
            <a:ext cx="2592824" cy="388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from="(-#ppt_w/2)" to="(#ppt_x)" calcmode="lin" valueType="num">
                                      <p:cBhvr>
                                        <p:cTn id="7" dur="600" fill="hold">
                                          <p:stCondLst>
                                            <p:cond delay="0"/>
                                          </p:stCondLst>
                                        </p:cTn>
                                        <p:tgtEl>
                                          <p:spTgt spid="44034"/>
                                        </p:tgtEl>
                                        <p:attrNameLst>
                                          <p:attrName>ppt_x</p:attrName>
                                        </p:attrNameLst>
                                      </p:cBhvr>
                                    </p:anim>
                                    <p:anim from="0" to="-1.0" calcmode="lin" valueType="num">
                                      <p:cBhvr>
                                        <p:cTn id="8" dur="200" decel="50000" autoRev="1" fill="hold">
                                          <p:stCondLst>
                                            <p:cond delay="600"/>
                                          </p:stCondLst>
                                        </p:cTn>
                                        <p:tgtEl>
                                          <p:spTgt spid="44034"/>
                                        </p:tgtEl>
                                        <p:attrNameLst>
                                          <p:attrName>xshear</p:attrName>
                                        </p:attrNameLst>
                                      </p:cBhvr>
                                    </p:anim>
                                    <p:animScale>
                                      <p:cBhvr>
                                        <p:cTn id="9" dur="200" decel="100000" autoRev="1" fill="hold">
                                          <p:stCondLst>
                                            <p:cond delay="600"/>
                                          </p:stCondLst>
                                        </p:cTn>
                                        <p:tgtEl>
                                          <p:spTgt spid="44034"/>
                                        </p:tgtEl>
                                      </p:cBhvr>
                                      <p:from x="100000" y="100000"/>
                                      <p:to x="80000" y="100000"/>
                                    </p:animScale>
                                    <p:anim by="(#ppt_h/3+#ppt_w*0.1)" calcmode="lin" valueType="num">
                                      <p:cBhvr additive="sum">
                                        <p:cTn id="10" dur="200" decel="100000" autoRev="1" fill="hold">
                                          <p:stCondLst>
                                            <p:cond delay="600"/>
                                          </p:stCondLst>
                                        </p:cTn>
                                        <p:tgtEl>
                                          <p:spTgt spid="4403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4035">
                                            <p:txEl>
                                              <p:pRg st="0" end="0"/>
                                            </p:txEl>
                                          </p:spTgt>
                                        </p:tgtEl>
                                        <p:attrNameLst>
                                          <p:attrName>style.visibility</p:attrName>
                                        </p:attrNameLst>
                                      </p:cBhvr>
                                      <p:to>
                                        <p:strVal val="visible"/>
                                      </p:to>
                                    </p:set>
                                    <p:animEffect transition="in" filter="strips(downLeft)">
                                      <p:cBhvr>
                                        <p:cTn id="15" dur="500"/>
                                        <p:tgtEl>
                                          <p:spTgt spid="4403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44035">
                                            <p:txEl>
                                              <p:pRg st="1" end="1"/>
                                            </p:txEl>
                                          </p:spTgt>
                                        </p:tgtEl>
                                        <p:attrNameLst>
                                          <p:attrName>style.visibility</p:attrName>
                                        </p:attrNameLst>
                                      </p:cBhvr>
                                      <p:to>
                                        <p:strVal val="visible"/>
                                      </p:to>
                                    </p:set>
                                    <p:animEffect transition="in" filter="strips(downLeft)">
                                      <p:cBhvr>
                                        <p:cTn id="20" dur="500"/>
                                        <p:tgtEl>
                                          <p:spTgt spid="4403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44035">
                                            <p:txEl>
                                              <p:pRg st="2" end="2"/>
                                            </p:txEl>
                                          </p:spTgt>
                                        </p:tgtEl>
                                        <p:attrNameLst>
                                          <p:attrName>style.visibility</p:attrName>
                                        </p:attrNameLst>
                                      </p:cBhvr>
                                      <p:to>
                                        <p:strVal val="visible"/>
                                      </p:to>
                                    </p:set>
                                    <p:animEffect transition="in" filter="strips(downLeft)">
                                      <p:cBhvr>
                                        <p:cTn id="25"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Autofit/>
          </a:bodyPr>
          <a:lstStyle/>
          <a:p>
            <a:r>
              <a:rPr lang="en-US" sz="3900" dirty="0" smtClean="0"/>
              <a:t>Threat #2: Foreign media Imperialism</a:t>
            </a:r>
            <a:endParaRPr lang="en-US" sz="3900" dirty="0"/>
          </a:p>
        </p:txBody>
      </p:sp>
      <p:sp>
        <p:nvSpPr>
          <p:cNvPr id="39939" name="Rectangle 3"/>
          <p:cNvSpPr>
            <a:spLocks noGrp="1" noChangeArrowheads="1"/>
          </p:cNvSpPr>
          <p:nvPr>
            <p:ph idx="1"/>
          </p:nvPr>
        </p:nvSpPr>
        <p:spPr>
          <a:xfrm>
            <a:off x="457200" y="1371600"/>
            <a:ext cx="8229600" cy="5029201"/>
          </a:xfrm>
        </p:spPr>
        <p:txBody>
          <a:bodyPr/>
          <a:lstStyle/>
          <a:p>
            <a:r>
              <a:rPr lang="en-US" sz="2800" dirty="0" smtClean="0"/>
              <a:t>Leaders of </a:t>
            </a:r>
            <a:r>
              <a:rPr lang="en-US" sz="2800" dirty="0" err="1" smtClean="0"/>
              <a:t>LDCs</a:t>
            </a:r>
            <a:r>
              <a:rPr lang="en-US" sz="2800" dirty="0" smtClean="0"/>
              <a:t> often feel western customs brought in by television threaten traditional ways.</a:t>
            </a:r>
          </a:p>
          <a:p>
            <a:r>
              <a:rPr lang="en-US" sz="2800" dirty="0" smtClean="0"/>
              <a:t>USA, England, and Japan dominate worldwide TV.  </a:t>
            </a:r>
          </a:p>
          <a:p>
            <a:pPr lvl="1"/>
            <a:r>
              <a:rPr lang="en-US" sz="2400" dirty="0" smtClean="0"/>
              <a:t>Only 6% of shows in Japan are foreign made </a:t>
            </a:r>
          </a:p>
          <a:p>
            <a:pPr lvl="1"/>
            <a:r>
              <a:rPr lang="en-US" sz="2400" dirty="0" smtClean="0"/>
              <a:t>83% in Uganda. </a:t>
            </a:r>
          </a:p>
          <a:p>
            <a:r>
              <a:rPr lang="en-US" sz="2800" dirty="0" err="1" smtClean="0"/>
              <a:t>LDCs</a:t>
            </a:r>
            <a:r>
              <a:rPr lang="en-US" sz="2800" dirty="0" smtClean="0"/>
              <a:t> view western TV themes of upward mobility, freedom for women, glorification of youth, and stylized violence as negative influences on their people. </a:t>
            </a:r>
          </a:p>
          <a:p>
            <a:r>
              <a:rPr lang="en-US" sz="2800" dirty="0" smtClean="0"/>
              <a:t>Cultural Imperialism: Practice of promoting a more powerful culture over a lesser known or desirable culture.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500" fill="hold"/>
                                        <p:tgtEl>
                                          <p:spTgt spid="39938"/>
                                        </p:tgtEl>
                                        <p:attrNameLst>
                                          <p:attrName>ppt_w</p:attrName>
                                        </p:attrNameLst>
                                      </p:cBhvr>
                                      <p:tavLst>
                                        <p:tav tm="0">
                                          <p:val>
                                            <p:fltVal val="0"/>
                                          </p:val>
                                        </p:tav>
                                        <p:tav tm="100000">
                                          <p:val>
                                            <p:strVal val="#ppt_w"/>
                                          </p:val>
                                        </p:tav>
                                      </p:tavLst>
                                    </p:anim>
                                    <p:anim calcmode="lin" valueType="num">
                                      <p:cBhvr>
                                        <p:cTn id="8" dur="500" fill="hold"/>
                                        <p:tgtEl>
                                          <p:spTgt spid="39938"/>
                                        </p:tgtEl>
                                        <p:attrNameLst>
                                          <p:attrName>ppt_h</p:attrName>
                                        </p:attrNameLst>
                                      </p:cBhvr>
                                      <p:tavLst>
                                        <p:tav tm="0">
                                          <p:val>
                                            <p:fltVal val="0"/>
                                          </p:val>
                                        </p:tav>
                                        <p:tav tm="100000">
                                          <p:val>
                                            <p:strVal val="#ppt_h"/>
                                          </p:val>
                                        </p:tav>
                                      </p:tavLst>
                                    </p:anim>
                                    <p:anim calcmode="lin" valueType="num">
                                      <p:cBhvr>
                                        <p:cTn id="9" dur="500" fill="hold"/>
                                        <p:tgtEl>
                                          <p:spTgt spid="39938"/>
                                        </p:tgtEl>
                                        <p:attrNameLst>
                                          <p:attrName>style.rotation</p:attrName>
                                        </p:attrNameLst>
                                      </p:cBhvr>
                                      <p:tavLst>
                                        <p:tav tm="0">
                                          <p:val>
                                            <p:fltVal val="360"/>
                                          </p:val>
                                        </p:tav>
                                        <p:tav tm="100000">
                                          <p:val>
                                            <p:fltVal val="0"/>
                                          </p:val>
                                        </p:tav>
                                      </p:tavLst>
                                    </p:anim>
                                    <p:animEffect transition="in" filter="fade">
                                      <p:cBhvr>
                                        <p:cTn id="10" dur="500"/>
                                        <p:tgtEl>
                                          <p:spTgt spid="3993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9939">
                                            <p:txEl>
                                              <p:pRg st="0" end="0"/>
                                            </p:txEl>
                                          </p:spTgt>
                                        </p:tgtEl>
                                        <p:attrNameLst>
                                          <p:attrName>style.visibility</p:attrName>
                                        </p:attrNameLst>
                                      </p:cBhvr>
                                      <p:to>
                                        <p:strVal val="visible"/>
                                      </p:to>
                                    </p:set>
                                    <p:animEffect transition="in" filter="dissolve">
                                      <p:cBhvr>
                                        <p:cTn id="15" dur="500"/>
                                        <p:tgtEl>
                                          <p:spTgt spid="3993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9939">
                                            <p:txEl>
                                              <p:pRg st="1" end="1"/>
                                            </p:txEl>
                                          </p:spTgt>
                                        </p:tgtEl>
                                        <p:attrNameLst>
                                          <p:attrName>style.visibility</p:attrName>
                                        </p:attrNameLst>
                                      </p:cBhvr>
                                      <p:to>
                                        <p:strVal val="visible"/>
                                      </p:to>
                                    </p:set>
                                    <p:animEffect transition="in" filter="dissolve">
                                      <p:cBhvr>
                                        <p:cTn id="20" dur="500"/>
                                        <p:tgtEl>
                                          <p:spTgt spid="39939">
                                            <p:txEl>
                                              <p:pRg st="1" end="1"/>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9939">
                                            <p:txEl>
                                              <p:pRg st="2" end="2"/>
                                            </p:txEl>
                                          </p:spTgt>
                                        </p:tgtEl>
                                        <p:attrNameLst>
                                          <p:attrName>style.visibility</p:attrName>
                                        </p:attrNameLst>
                                      </p:cBhvr>
                                      <p:to>
                                        <p:strVal val="visible"/>
                                      </p:to>
                                    </p:set>
                                    <p:animEffect transition="in" filter="dissolve">
                                      <p:cBhvr>
                                        <p:cTn id="23" dur="500"/>
                                        <p:tgtEl>
                                          <p:spTgt spid="39939">
                                            <p:txEl>
                                              <p:pRg st="2" end="2"/>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9939">
                                            <p:txEl>
                                              <p:pRg st="3" end="3"/>
                                            </p:txEl>
                                          </p:spTgt>
                                        </p:tgtEl>
                                        <p:attrNameLst>
                                          <p:attrName>style.visibility</p:attrName>
                                        </p:attrNameLst>
                                      </p:cBhvr>
                                      <p:to>
                                        <p:strVal val="visible"/>
                                      </p:to>
                                    </p:set>
                                    <p:animEffect transition="in" filter="dissolve">
                                      <p:cBhvr>
                                        <p:cTn id="26" dur="500"/>
                                        <p:tgtEl>
                                          <p:spTgt spid="3993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9939">
                                            <p:txEl>
                                              <p:pRg st="4" end="4"/>
                                            </p:txEl>
                                          </p:spTgt>
                                        </p:tgtEl>
                                        <p:attrNameLst>
                                          <p:attrName>style.visibility</p:attrName>
                                        </p:attrNameLst>
                                      </p:cBhvr>
                                      <p:to>
                                        <p:strVal val="visible"/>
                                      </p:to>
                                    </p:set>
                                    <p:animEffect transition="in" filter="dissolve">
                                      <p:cBhvr>
                                        <p:cTn id="31" dur="500"/>
                                        <p:tgtEl>
                                          <p:spTgt spid="3993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9939">
                                            <p:txEl>
                                              <p:pRg st="5" end="5"/>
                                            </p:txEl>
                                          </p:spTgt>
                                        </p:tgtEl>
                                        <p:attrNameLst>
                                          <p:attrName>style.visibility</p:attrName>
                                        </p:attrNameLst>
                                      </p:cBhvr>
                                      <p:to>
                                        <p:strVal val="visible"/>
                                      </p:to>
                                    </p:set>
                                    <p:animEffect transition="in" filter="dissolve">
                                      <p:cBhvr>
                                        <p:cTn id="36" dur="500"/>
                                        <p:tgtEl>
                                          <p:spTgt spid="39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Western control of the News</a:t>
            </a:r>
            <a:endParaRPr lang="en-US"/>
          </a:p>
        </p:txBody>
      </p:sp>
      <p:sp>
        <p:nvSpPr>
          <p:cNvPr id="45059" name="Rectangle 3"/>
          <p:cNvSpPr>
            <a:spLocks noGrp="1" noChangeArrowheads="1"/>
          </p:cNvSpPr>
          <p:nvPr>
            <p:ph idx="1"/>
          </p:nvPr>
        </p:nvSpPr>
        <p:spPr>
          <a:xfrm>
            <a:off x="457200" y="1524001"/>
            <a:ext cx="6858000" cy="4876800"/>
          </a:xfrm>
        </p:spPr>
        <p:txBody>
          <a:bodyPr/>
          <a:lstStyle/>
          <a:p>
            <a:r>
              <a:rPr lang="en-US" sz="3000" dirty="0" smtClean="0"/>
              <a:t>News is dominated by the USA and Great Britain </a:t>
            </a:r>
          </a:p>
          <a:p>
            <a:r>
              <a:rPr lang="en-US" sz="3000" dirty="0" smtClean="0"/>
              <a:t>Poor countries purchase stories and images from the AP (associated press)  and Reuters.  </a:t>
            </a:r>
          </a:p>
          <a:p>
            <a:r>
              <a:rPr lang="en-US" sz="3000" dirty="0" smtClean="0"/>
              <a:t>African and Asian governments criticize western news for not giving a balanced and well rounded view.  They focus on the sensational and not the practical.</a:t>
            </a:r>
          </a:p>
          <a:p>
            <a:r>
              <a:rPr lang="en-US" sz="3000" dirty="0" smtClean="0"/>
              <a:t>Studies show that most news IS dominated by local stories</a:t>
            </a:r>
            <a:endParaRPr lang="en-US" sz="3000" dirty="0"/>
          </a:p>
        </p:txBody>
      </p:sp>
      <p:pic>
        <p:nvPicPr>
          <p:cNvPr id="6" name="Picture 5"/>
          <p:cNvPicPr>
            <a:picLocks noChangeAspect="1"/>
          </p:cNvPicPr>
          <p:nvPr/>
        </p:nvPicPr>
        <p:blipFill>
          <a:blip r:embed="rId3"/>
          <a:stretch>
            <a:fillRect/>
          </a:stretch>
        </p:blipFill>
        <p:spPr>
          <a:xfrm>
            <a:off x="7162800" y="3276600"/>
            <a:ext cx="1735577" cy="1388462"/>
          </a:xfrm>
          <a:prstGeom prst="rect">
            <a:avLst/>
          </a:prstGeom>
        </p:spPr>
      </p:pic>
      <p:pic>
        <p:nvPicPr>
          <p:cNvPr id="7" name="Picture 6"/>
          <p:cNvPicPr>
            <a:picLocks noChangeAspect="1"/>
          </p:cNvPicPr>
          <p:nvPr/>
        </p:nvPicPr>
        <p:blipFill>
          <a:blip r:embed="rId4"/>
          <a:stretch>
            <a:fillRect/>
          </a:stretch>
        </p:blipFill>
        <p:spPr>
          <a:xfrm>
            <a:off x="7239000" y="4800600"/>
            <a:ext cx="1510527" cy="1510527"/>
          </a:xfrm>
          <a:prstGeom prst="rect">
            <a:avLst/>
          </a:prstGeom>
        </p:spPr>
      </p:pic>
      <p:pic>
        <p:nvPicPr>
          <p:cNvPr id="8" name="Picture 7"/>
          <p:cNvPicPr>
            <a:picLocks noChangeAspect="1"/>
          </p:cNvPicPr>
          <p:nvPr/>
        </p:nvPicPr>
        <p:blipFill>
          <a:blip r:embed="rId5"/>
          <a:stretch>
            <a:fillRect/>
          </a:stretch>
        </p:blipFill>
        <p:spPr>
          <a:xfrm>
            <a:off x="7162800" y="1752600"/>
            <a:ext cx="1790700" cy="119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1000"/>
                                        <p:tgtEl>
                                          <p:spTgt spid="45058"/>
                                        </p:tgtEl>
                                      </p:cBhvr>
                                    </p:animEffect>
                                    <p:anim calcmode="lin" valueType="num">
                                      <p:cBhvr>
                                        <p:cTn id="8" dur="1000" fill="hold"/>
                                        <p:tgtEl>
                                          <p:spTgt spid="45058"/>
                                        </p:tgtEl>
                                        <p:attrNameLst>
                                          <p:attrName>ppt_x</p:attrName>
                                        </p:attrNameLst>
                                      </p:cBhvr>
                                      <p:tavLst>
                                        <p:tav tm="0">
                                          <p:val>
                                            <p:strVal val="#ppt_x"/>
                                          </p:val>
                                        </p:tav>
                                        <p:tav tm="100000">
                                          <p:val>
                                            <p:strVal val="#ppt_x"/>
                                          </p:val>
                                        </p:tav>
                                      </p:tavLst>
                                    </p:anim>
                                    <p:anim calcmode="lin" valueType="num">
                                      <p:cBhvr>
                                        <p:cTn id="9" dur="1000" fill="hold"/>
                                        <p:tgtEl>
                                          <p:spTgt spid="450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grpId="0" nodeType="clickEffect">
                                  <p:stCondLst>
                                    <p:cond delay="0"/>
                                  </p:stCondLst>
                                  <p:childTnLst>
                                    <p:set>
                                      <p:cBhvr>
                                        <p:cTn id="13" dur="1" fill="hold">
                                          <p:stCondLst>
                                            <p:cond delay="0"/>
                                          </p:stCondLst>
                                        </p:cTn>
                                        <p:tgtEl>
                                          <p:spTgt spid="45059">
                                            <p:txEl>
                                              <p:pRg st="0" end="0"/>
                                            </p:txEl>
                                          </p:spTgt>
                                        </p:tgtEl>
                                        <p:attrNameLst>
                                          <p:attrName>style.visibility</p:attrName>
                                        </p:attrNameLst>
                                      </p:cBhvr>
                                      <p:to>
                                        <p:strVal val="visible"/>
                                      </p:to>
                                    </p:set>
                                    <p:animEffect transition="in" filter="fade">
                                      <p:cBhvr>
                                        <p:cTn id="14" dur="770" decel="100000"/>
                                        <p:tgtEl>
                                          <p:spTgt spid="45059">
                                            <p:txEl>
                                              <p:pRg st="0" end="0"/>
                                            </p:txEl>
                                          </p:spTgt>
                                        </p:tgtEl>
                                      </p:cBhvr>
                                    </p:animEffect>
                                    <p:animScale>
                                      <p:cBhvr>
                                        <p:cTn id="15" dur="770" decel="100000"/>
                                        <p:tgtEl>
                                          <p:spTgt spid="45059">
                                            <p:txEl>
                                              <p:pRg st="0" end="0"/>
                                            </p:txEl>
                                          </p:spTgt>
                                        </p:tgtEl>
                                      </p:cBhvr>
                                      <p:from x="10000" y="10000"/>
                                      <p:to x="200000" y="450000"/>
                                    </p:animScale>
                                    <p:animScale>
                                      <p:cBhvr>
                                        <p:cTn id="16" dur="1230" accel="100000" fill="hold">
                                          <p:stCondLst>
                                            <p:cond delay="770"/>
                                          </p:stCondLst>
                                        </p:cTn>
                                        <p:tgtEl>
                                          <p:spTgt spid="45059">
                                            <p:txEl>
                                              <p:pRg st="0" end="0"/>
                                            </p:txEl>
                                          </p:spTgt>
                                        </p:tgtEl>
                                      </p:cBhvr>
                                      <p:from x="200000" y="450000"/>
                                      <p:to x="100000" y="100000"/>
                                    </p:animScale>
                                    <p:set>
                                      <p:cBhvr>
                                        <p:cTn id="17" dur="770" fill="hold"/>
                                        <p:tgtEl>
                                          <p:spTgt spid="45059">
                                            <p:txEl>
                                              <p:pRg st="0" end="0"/>
                                            </p:txEl>
                                          </p:spTgt>
                                        </p:tgtEl>
                                        <p:attrNameLst>
                                          <p:attrName>ppt_x</p:attrName>
                                        </p:attrNameLst>
                                      </p:cBhvr>
                                      <p:to>
                                        <p:strVal val="(0.5)"/>
                                      </p:to>
                                    </p:set>
                                    <p:anim from="(0.5)" to="(#ppt_x)" calcmode="lin" valueType="num">
                                      <p:cBhvr>
                                        <p:cTn id="18" dur="1230" accel="100000" fill="hold">
                                          <p:stCondLst>
                                            <p:cond delay="770"/>
                                          </p:stCondLst>
                                        </p:cTn>
                                        <p:tgtEl>
                                          <p:spTgt spid="45059">
                                            <p:txEl>
                                              <p:pRg st="0" end="0"/>
                                            </p:txEl>
                                          </p:spTgt>
                                        </p:tgtEl>
                                        <p:attrNameLst>
                                          <p:attrName>ppt_x</p:attrName>
                                        </p:attrNameLst>
                                      </p:cBhvr>
                                    </p:anim>
                                    <p:set>
                                      <p:cBhvr>
                                        <p:cTn id="19" dur="770" fill="hold"/>
                                        <p:tgtEl>
                                          <p:spTgt spid="45059">
                                            <p:txEl>
                                              <p:pRg st="0" end="0"/>
                                            </p:txEl>
                                          </p:spTgt>
                                        </p:tgtEl>
                                        <p:attrNameLst>
                                          <p:attrName>ppt_y</p:attrName>
                                        </p:attrNameLst>
                                      </p:cBhvr>
                                      <p:to>
                                        <p:strVal val="(#ppt_y+0.4)"/>
                                      </p:to>
                                    </p:set>
                                    <p:anim from="(#ppt_y+0.4)" to="(#ppt_y)" calcmode="lin" valueType="num">
                                      <p:cBhvr>
                                        <p:cTn id="20" dur="1230" accel="100000" fill="hold">
                                          <p:stCondLst>
                                            <p:cond delay="770"/>
                                          </p:stCondLst>
                                        </p:cTn>
                                        <p:tgtEl>
                                          <p:spTgt spid="45059">
                                            <p:txEl>
                                              <p:pRg st="0" end="0"/>
                                            </p:txEl>
                                          </p:spTgt>
                                        </p:tgtEl>
                                        <p:attrNameLst>
                                          <p:attrName>ppt_y</p:attrName>
                                        </p:attrNameLst>
                                      </p:cBhvr>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45059">
                                            <p:txEl>
                                              <p:pRg st="1" end="1"/>
                                            </p:txEl>
                                          </p:spTgt>
                                        </p:tgtEl>
                                        <p:attrNameLst>
                                          <p:attrName>style.visibility</p:attrName>
                                        </p:attrNameLst>
                                      </p:cBhvr>
                                      <p:to>
                                        <p:strVal val="visible"/>
                                      </p:to>
                                    </p:set>
                                    <p:animEffect transition="in" filter="fade">
                                      <p:cBhvr>
                                        <p:cTn id="25" dur="770" decel="100000"/>
                                        <p:tgtEl>
                                          <p:spTgt spid="45059">
                                            <p:txEl>
                                              <p:pRg st="1" end="1"/>
                                            </p:txEl>
                                          </p:spTgt>
                                        </p:tgtEl>
                                      </p:cBhvr>
                                    </p:animEffect>
                                    <p:animScale>
                                      <p:cBhvr>
                                        <p:cTn id="26" dur="770" decel="100000"/>
                                        <p:tgtEl>
                                          <p:spTgt spid="45059">
                                            <p:txEl>
                                              <p:pRg st="1" end="1"/>
                                            </p:txEl>
                                          </p:spTgt>
                                        </p:tgtEl>
                                      </p:cBhvr>
                                      <p:from x="10000" y="10000"/>
                                      <p:to x="200000" y="450000"/>
                                    </p:animScale>
                                    <p:animScale>
                                      <p:cBhvr>
                                        <p:cTn id="27" dur="1230" accel="100000" fill="hold">
                                          <p:stCondLst>
                                            <p:cond delay="770"/>
                                          </p:stCondLst>
                                        </p:cTn>
                                        <p:tgtEl>
                                          <p:spTgt spid="45059">
                                            <p:txEl>
                                              <p:pRg st="1" end="1"/>
                                            </p:txEl>
                                          </p:spTgt>
                                        </p:tgtEl>
                                      </p:cBhvr>
                                      <p:from x="200000" y="450000"/>
                                      <p:to x="100000" y="100000"/>
                                    </p:animScale>
                                    <p:set>
                                      <p:cBhvr>
                                        <p:cTn id="28" dur="770" fill="hold"/>
                                        <p:tgtEl>
                                          <p:spTgt spid="45059">
                                            <p:txEl>
                                              <p:pRg st="1" end="1"/>
                                            </p:txEl>
                                          </p:spTgt>
                                        </p:tgtEl>
                                        <p:attrNameLst>
                                          <p:attrName>ppt_x</p:attrName>
                                        </p:attrNameLst>
                                      </p:cBhvr>
                                      <p:to>
                                        <p:strVal val="(0.5)"/>
                                      </p:to>
                                    </p:set>
                                    <p:anim from="(0.5)" to="(#ppt_x)" calcmode="lin" valueType="num">
                                      <p:cBhvr>
                                        <p:cTn id="29" dur="1230" accel="100000" fill="hold">
                                          <p:stCondLst>
                                            <p:cond delay="770"/>
                                          </p:stCondLst>
                                        </p:cTn>
                                        <p:tgtEl>
                                          <p:spTgt spid="45059">
                                            <p:txEl>
                                              <p:pRg st="1" end="1"/>
                                            </p:txEl>
                                          </p:spTgt>
                                        </p:tgtEl>
                                        <p:attrNameLst>
                                          <p:attrName>ppt_x</p:attrName>
                                        </p:attrNameLst>
                                      </p:cBhvr>
                                    </p:anim>
                                    <p:set>
                                      <p:cBhvr>
                                        <p:cTn id="30" dur="770" fill="hold"/>
                                        <p:tgtEl>
                                          <p:spTgt spid="45059">
                                            <p:txEl>
                                              <p:pRg st="1" end="1"/>
                                            </p:txEl>
                                          </p:spTgt>
                                        </p:tgtEl>
                                        <p:attrNameLst>
                                          <p:attrName>ppt_y</p:attrName>
                                        </p:attrNameLst>
                                      </p:cBhvr>
                                      <p:to>
                                        <p:strVal val="(#ppt_y+0.4)"/>
                                      </p:to>
                                    </p:set>
                                    <p:anim from="(#ppt_y+0.4)" to="(#ppt_y)" calcmode="lin" valueType="num">
                                      <p:cBhvr>
                                        <p:cTn id="31" dur="1230" accel="100000" fill="hold">
                                          <p:stCondLst>
                                            <p:cond delay="770"/>
                                          </p:stCondLst>
                                        </p:cTn>
                                        <p:tgtEl>
                                          <p:spTgt spid="45059">
                                            <p:txEl>
                                              <p:pRg st="1" end="1"/>
                                            </p:txEl>
                                          </p:spTgt>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45059">
                                            <p:txEl>
                                              <p:pRg st="2" end="2"/>
                                            </p:txEl>
                                          </p:spTgt>
                                        </p:tgtEl>
                                        <p:attrNameLst>
                                          <p:attrName>style.visibility</p:attrName>
                                        </p:attrNameLst>
                                      </p:cBhvr>
                                      <p:to>
                                        <p:strVal val="visible"/>
                                      </p:to>
                                    </p:set>
                                    <p:animEffect transition="in" filter="fade">
                                      <p:cBhvr>
                                        <p:cTn id="36" dur="770" decel="100000"/>
                                        <p:tgtEl>
                                          <p:spTgt spid="45059">
                                            <p:txEl>
                                              <p:pRg st="2" end="2"/>
                                            </p:txEl>
                                          </p:spTgt>
                                        </p:tgtEl>
                                      </p:cBhvr>
                                    </p:animEffect>
                                    <p:animScale>
                                      <p:cBhvr>
                                        <p:cTn id="37" dur="770" decel="100000"/>
                                        <p:tgtEl>
                                          <p:spTgt spid="45059">
                                            <p:txEl>
                                              <p:pRg st="2" end="2"/>
                                            </p:txEl>
                                          </p:spTgt>
                                        </p:tgtEl>
                                      </p:cBhvr>
                                      <p:from x="10000" y="10000"/>
                                      <p:to x="200000" y="450000"/>
                                    </p:animScale>
                                    <p:animScale>
                                      <p:cBhvr>
                                        <p:cTn id="38" dur="1230" accel="100000" fill="hold">
                                          <p:stCondLst>
                                            <p:cond delay="770"/>
                                          </p:stCondLst>
                                        </p:cTn>
                                        <p:tgtEl>
                                          <p:spTgt spid="45059">
                                            <p:txEl>
                                              <p:pRg st="2" end="2"/>
                                            </p:txEl>
                                          </p:spTgt>
                                        </p:tgtEl>
                                      </p:cBhvr>
                                      <p:from x="200000" y="450000"/>
                                      <p:to x="100000" y="100000"/>
                                    </p:animScale>
                                    <p:set>
                                      <p:cBhvr>
                                        <p:cTn id="39" dur="770" fill="hold"/>
                                        <p:tgtEl>
                                          <p:spTgt spid="45059">
                                            <p:txEl>
                                              <p:pRg st="2" end="2"/>
                                            </p:txEl>
                                          </p:spTgt>
                                        </p:tgtEl>
                                        <p:attrNameLst>
                                          <p:attrName>ppt_x</p:attrName>
                                        </p:attrNameLst>
                                      </p:cBhvr>
                                      <p:to>
                                        <p:strVal val="(0.5)"/>
                                      </p:to>
                                    </p:set>
                                    <p:anim from="(0.5)" to="(#ppt_x)" calcmode="lin" valueType="num">
                                      <p:cBhvr>
                                        <p:cTn id="40" dur="1230" accel="100000" fill="hold">
                                          <p:stCondLst>
                                            <p:cond delay="770"/>
                                          </p:stCondLst>
                                        </p:cTn>
                                        <p:tgtEl>
                                          <p:spTgt spid="45059">
                                            <p:txEl>
                                              <p:pRg st="2" end="2"/>
                                            </p:txEl>
                                          </p:spTgt>
                                        </p:tgtEl>
                                        <p:attrNameLst>
                                          <p:attrName>ppt_x</p:attrName>
                                        </p:attrNameLst>
                                      </p:cBhvr>
                                    </p:anim>
                                    <p:set>
                                      <p:cBhvr>
                                        <p:cTn id="41" dur="770" fill="hold"/>
                                        <p:tgtEl>
                                          <p:spTgt spid="45059">
                                            <p:txEl>
                                              <p:pRg st="2" end="2"/>
                                            </p:txEl>
                                          </p:spTgt>
                                        </p:tgtEl>
                                        <p:attrNameLst>
                                          <p:attrName>ppt_y</p:attrName>
                                        </p:attrNameLst>
                                      </p:cBhvr>
                                      <p:to>
                                        <p:strVal val="(#ppt_y+0.4)"/>
                                      </p:to>
                                    </p:set>
                                    <p:anim from="(#ppt_y+0.4)" to="(#ppt_y)" calcmode="lin" valueType="num">
                                      <p:cBhvr>
                                        <p:cTn id="42" dur="1230" accel="100000" fill="hold">
                                          <p:stCondLst>
                                            <p:cond delay="770"/>
                                          </p:stCondLst>
                                        </p:cTn>
                                        <p:tgtEl>
                                          <p:spTgt spid="45059">
                                            <p:txEl>
                                              <p:pRg st="2" end="2"/>
                                            </p:txEl>
                                          </p:spTgt>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51" presetClass="entr" presetSubtype="0" fill="hold" grpId="0" nodeType="clickEffect">
                                  <p:stCondLst>
                                    <p:cond delay="0"/>
                                  </p:stCondLst>
                                  <p:childTnLst>
                                    <p:set>
                                      <p:cBhvr>
                                        <p:cTn id="46" dur="1" fill="hold">
                                          <p:stCondLst>
                                            <p:cond delay="0"/>
                                          </p:stCondLst>
                                        </p:cTn>
                                        <p:tgtEl>
                                          <p:spTgt spid="45059">
                                            <p:txEl>
                                              <p:pRg st="3" end="3"/>
                                            </p:txEl>
                                          </p:spTgt>
                                        </p:tgtEl>
                                        <p:attrNameLst>
                                          <p:attrName>style.visibility</p:attrName>
                                        </p:attrNameLst>
                                      </p:cBhvr>
                                      <p:to>
                                        <p:strVal val="visible"/>
                                      </p:to>
                                    </p:set>
                                    <p:animEffect transition="in" filter="fade">
                                      <p:cBhvr>
                                        <p:cTn id="47" dur="770" decel="100000"/>
                                        <p:tgtEl>
                                          <p:spTgt spid="45059">
                                            <p:txEl>
                                              <p:pRg st="3" end="3"/>
                                            </p:txEl>
                                          </p:spTgt>
                                        </p:tgtEl>
                                      </p:cBhvr>
                                    </p:animEffect>
                                    <p:animScale>
                                      <p:cBhvr>
                                        <p:cTn id="48" dur="770" decel="100000"/>
                                        <p:tgtEl>
                                          <p:spTgt spid="45059">
                                            <p:txEl>
                                              <p:pRg st="3" end="3"/>
                                            </p:txEl>
                                          </p:spTgt>
                                        </p:tgtEl>
                                      </p:cBhvr>
                                      <p:from x="10000" y="10000"/>
                                      <p:to x="200000" y="450000"/>
                                    </p:animScale>
                                    <p:animScale>
                                      <p:cBhvr>
                                        <p:cTn id="49" dur="1230" accel="100000" fill="hold">
                                          <p:stCondLst>
                                            <p:cond delay="770"/>
                                          </p:stCondLst>
                                        </p:cTn>
                                        <p:tgtEl>
                                          <p:spTgt spid="45059">
                                            <p:txEl>
                                              <p:pRg st="3" end="3"/>
                                            </p:txEl>
                                          </p:spTgt>
                                        </p:tgtEl>
                                      </p:cBhvr>
                                      <p:from x="200000" y="450000"/>
                                      <p:to x="100000" y="100000"/>
                                    </p:animScale>
                                    <p:set>
                                      <p:cBhvr>
                                        <p:cTn id="50" dur="770" fill="hold"/>
                                        <p:tgtEl>
                                          <p:spTgt spid="45059">
                                            <p:txEl>
                                              <p:pRg st="3" end="3"/>
                                            </p:txEl>
                                          </p:spTgt>
                                        </p:tgtEl>
                                        <p:attrNameLst>
                                          <p:attrName>ppt_x</p:attrName>
                                        </p:attrNameLst>
                                      </p:cBhvr>
                                      <p:to>
                                        <p:strVal val="(0.5)"/>
                                      </p:to>
                                    </p:set>
                                    <p:anim from="(0.5)" to="(#ppt_x)" calcmode="lin" valueType="num">
                                      <p:cBhvr>
                                        <p:cTn id="51" dur="1230" accel="100000" fill="hold">
                                          <p:stCondLst>
                                            <p:cond delay="770"/>
                                          </p:stCondLst>
                                        </p:cTn>
                                        <p:tgtEl>
                                          <p:spTgt spid="45059">
                                            <p:txEl>
                                              <p:pRg st="3" end="3"/>
                                            </p:txEl>
                                          </p:spTgt>
                                        </p:tgtEl>
                                        <p:attrNameLst>
                                          <p:attrName>ppt_x</p:attrName>
                                        </p:attrNameLst>
                                      </p:cBhvr>
                                    </p:anim>
                                    <p:set>
                                      <p:cBhvr>
                                        <p:cTn id="52" dur="770" fill="hold"/>
                                        <p:tgtEl>
                                          <p:spTgt spid="45059">
                                            <p:txEl>
                                              <p:pRg st="3" end="3"/>
                                            </p:txEl>
                                          </p:spTgt>
                                        </p:tgtEl>
                                        <p:attrNameLst>
                                          <p:attrName>ppt_y</p:attrName>
                                        </p:attrNameLst>
                                      </p:cBhvr>
                                      <p:to>
                                        <p:strVal val="(#ppt_y+0.4)"/>
                                      </p:to>
                                    </p:set>
                                    <p:anim from="(#ppt_y+0.4)" to="(#ppt_y)" calcmode="lin" valueType="num">
                                      <p:cBhvr>
                                        <p:cTn id="53" dur="1230" accel="100000" fill="hold">
                                          <p:stCondLst>
                                            <p:cond delay="770"/>
                                          </p:stCondLst>
                                        </p:cTn>
                                        <p:tgtEl>
                                          <p:spTgt spid="45059">
                                            <p:txEl>
                                              <p:pRg st="3" end="3"/>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5575"/>
            <a:ext cx="8229600" cy="1252538"/>
          </a:xfrm>
        </p:spPr>
        <p:txBody>
          <a:bodyPr/>
          <a:lstStyle/>
          <a:p>
            <a:pPr eaLnBrk="1" fontAlgn="auto" hangingPunct="1">
              <a:spcAft>
                <a:spcPts val="0"/>
              </a:spcAft>
              <a:defRPr/>
            </a:pPr>
            <a:endParaRPr lang="en-US" dirty="0">
              <a:solidFill>
                <a:schemeClr val="accent1">
                  <a:satMod val="150000"/>
                </a:schemeClr>
              </a:solidFill>
              <a:ea typeface="+mj-ea"/>
              <a:cs typeface="+mj-cs"/>
            </a:endParaRPr>
          </a:p>
        </p:txBody>
      </p:sp>
      <p:sp>
        <p:nvSpPr>
          <p:cNvPr id="22531" name="Rectangle 3"/>
          <p:cNvSpPr>
            <a:spLocks noGrp="1" noChangeArrowheads="1"/>
          </p:cNvSpPr>
          <p:nvPr>
            <p:ph idx="1"/>
          </p:nvPr>
        </p:nvSpPr>
        <p:spPr/>
        <p:txBody>
          <a:bodyPr/>
          <a:lstStyle/>
          <a:p>
            <a:pPr eaLnBrk="1" hangingPunct="1"/>
            <a:endParaRPr lang="en-US" dirty="0"/>
          </a:p>
        </p:txBody>
      </p:sp>
      <p:pic>
        <p:nvPicPr>
          <p:cNvPr id="59396" name="Picture 4" descr="f2-04_culture_realms_of"/>
          <p:cNvPicPr>
            <a:picLocks noChangeAspect="1" noChangeArrowheads="1"/>
          </p:cNvPicPr>
          <p:nvPr/>
        </p:nvPicPr>
        <p:blipFill>
          <a:blip r:embed="rId3"/>
          <a:srcRect/>
          <a:stretch>
            <a:fillRect/>
          </a:stretch>
        </p:blipFill>
        <p:spPr bwMode="auto">
          <a:xfrm>
            <a:off x="457200" y="1447800"/>
            <a:ext cx="8382000" cy="4818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r>
              <a:rPr lang="en-US" dirty="0" smtClean="0"/>
              <a:t>Government control of media</a:t>
            </a:r>
            <a:endParaRPr lang="en-US" dirty="0"/>
          </a:p>
        </p:txBody>
      </p:sp>
      <p:sp>
        <p:nvSpPr>
          <p:cNvPr id="54275" name="Rectangle 3"/>
          <p:cNvSpPr>
            <a:spLocks noGrp="1" noChangeArrowheads="1"/>
          </p:cNvSpPr>
          <p:nvPr>
            <p:ph idx="1"/>
          </p:nvPr>
        </p:nvSpPr>
        <p:spPr>
          <a:xfrm>
            <a:off x="457200" y="1371600"/>
            <a:ext cx="8229600" cy="5029201"/>
          </a:xfrm>
        </p:spPr>
        <p:txBody>
          <a:bodyPr/>
          <a:lstStyle/>
          <a:p>
            <a:r>
              <a:rPr lang="en-US" sz="2800" dirty="0" smtClean="0"/>
              <a:t>In the USA TV stations are owned privately.</a:t>
            </a:r>
          </a:p>
          <a:p>
            <a:r>
              <a:rPr lang="en-US" sz="2800" dirty="0" smtClean="0"/>
              <a:t>Other parts of the world Governments own the Stations, thus control what is broadcast.</a:t>
            </a:r>
          </a:p>
          <a:p>
            <a:r>
              <a:rPr lang="en-US" sz="2800" dirty="0" smtClean="0"/>
              <a:t>Even in Europe, stations are owned by governments.  BBC for example</a:t>
            </a:r>
          </a:p>
          <a:p>
            <a:r>
              <a:rPr lang="en-US" sz="2800" dirty="0" smtClean="0"/>
              <a:t>Governments have used TVs for propaganda and to limit what is seen.  Many parts of Asia and the Middle East don’t allow outside stations and have outlawed satellite dishes.</a:t>
            </a:r>
          </a:p>
          <a:p>
            <a:r>
              <a:rPr lang="en-US" sz="2800" dirty="0" smtClean="0"/>
              <a:t>The rapid diffusion of Satellite dishes has made this extremely difficult to control.</a:t>
            </a:r>
            <a:endParaRPr lang="en-US" sz="2800" dirty="0"/>
          </a:p>
        </p:txBody>
      </p:sp>
      <p:pic>
        <p:nvPicPr>
          <p:cNvPr id="6" name="Picture 5"/>
          <p:cNvPicPr>
            <a:picLocks noChangeAspect="1"/>
          </p:cNvPicPr>
          <p:nvPr/>
        </p:nvPicPr>
        <p:blipFill>
          <a:blip r:embed="rId3"/>
          <a:stretch>
            <a:fillRect/>
          </a:stretch>
        </p:blipFill>
        <p:spPr>
          <a:xfrm>
            <a:off x="1905000" y="381000"/>
            <a:ext cx="4512732" cy="58020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 to="" calcmode="lin" valueType="num">
                                      <p:cBhvr>
                                        <p:cTn id="7" dur="1" fill="hold"/>
                                        <p:tgtEl>
                                          <p:spTgt spid="5427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 to="" calcmode="lin" valueType="num">
                                      <p:cBhvr>
                                        <p:cTn id="12" dur="1" fill="hold"/>
                                        <p:tgtEl>
                                          <p:spTgt spid="5427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4275">
                                            <p:txEl>
                                              <p:pRg st="1" end="1"/>
                                            </p:txEl>
                                          </p:spTgt>
                                        </p:tgtEl>
                                        <p:attrNameLst>
                                          <p:attrName>style.visibility</p:attrName>
                                        </p:attrNameLst>
                                      </p:cBhvr>
                                      <p:to>
                                        <p:strVal val="visible"/>
                                      </p:to>
                                    </p:set>
                                    <p:anim to="" calcmode="lin" valueType="num">
                                      <p:cBhvr>
                                        <p:cTn id="17" dur="1" fill="hold"/>
                                        <p:tgtEl>
                                          <p:spTgt spid="54275">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4275">
                                            <p:txEl>
                                              <p:pRg st="2" end="2"/>
                                            </p:txEl>
                                          </p:spTgt>
                                        </p:tgtEl>
                                        <p:attrNameLst>
                                          <p:attrName>style.visibility</p:attrName>
                                        </p:attrNameLst>
                                      </p:cBhvr>
                                      <p:to>
                                        <p:strVal val="visible"/>
                                      </p:to>
                                    </p:set>
                                    <p:anim to="" calcmode="lin" valueType="num">
                                      <p:cBhvr>
                                        <p:cTn id="22" dur="1" fill="hold"/>
                                        <p:tgtEl>
                                          <p:spTgt spid="54275">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4275">
                                            <p:txEl>
                                              <p:pRg st="3" end="3"/>
                                            </p:txEl>
                                          </p:spTgt>
                                        </p:tgtEl>
                                        <p:attrNameLst>
                                          <p:attrName>style.visibility</p:attrName>
                                        </p:attrNameLst>
                                      </p:cBhvr>
                                      <p:to>
                                        <p:strVal val="visible"/>
                                      </p:to>
                                    </p:set>
                                    <p:anim to="" calcmode="lin" valueType="num">
                                      <p:cBhvr>
                                        <p:cTn id="27" dur="1" fill="hold"/>
                                        <p:tgtEl>
                                          <p:spTgt spid="54275">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4275">
                                            <p:txEl>
                                              <p:pRg st="4" end="4"/>
                                            </p:txEl>
                                          </p:spTgt>
                                        </p:tgtEl>
                                        <p:attrNameLst>
                                          <p:attrName>style.visibility</p:attrName>
                                        </p:attrNameLst>
                                      </p:cBhvr>
                                      <p:to>
                                        <p:strVal val="visible"/>
                                      </p:to>
                                    </p:set>
                                    <p:anim to="" calcmode="lin" valueType="num">
                                      <p:cBhvr>
                                        <p:cTn id="32" dur="1" fill="hold"/>
                                        <p:tgtEl>
                                          <p:spTgt spid="54275">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r>
              <a:rPr lang="en-US" dirty="0" smtClean="0"/>
              <a:t>Environmental Impact #1:</a:t>
            </a:r>
            <a:br>
              <a:rPr lang="en-US" dirty="0" smtClean="0"/>
            </a:br>
            <a:r>
              <a:rPr lang="en-US" dirty="0" smtClean="0"/>
              <a:t>Modifying nature</a:t>
            </a:r>
            <a:endParaRPr lang="en-US" dirty="0"/>
          </a:p>
        </p:txBody>
      </p:sp>
      <p:sp>
        <p:nvSpPr>
          <p:cNvPr id="40963" name="Rectangle 3"/>
          <p:cNvSpPr>
            <a:spLocks noGrp="1" noChangeArrowheads="1"/>
          </p:cNvSpPr>
          <p:nvPr>
            <p:ph idx="1"/>
          </p:nvPr>
        </p:nvSpPr>
        <p:spPr/>
        <p:txBody>
          <a:bodyPr/>
          <a:lstStyle/>
          <a:p>
            <a:r>
              <a:rPr lang="en-US" dirty="0" smtClean="0"/>
              <a:t>Popular culture can significantly modify or control the environment</a:t>
            </a:r>
          </a:p>
          <a:p>
            <a:r>
              <a:rPr lang="en-US" dirty="0" smtClean="0"/>
              <a:t>Folk cultures come FROM the environment. Popular sees the environment as something to modify to enhance participation in an activity or to promote the sale of a product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from="(-#ppt_w/2)" to="(#ppt_x)" calcmode="lin" valueType="num">
                                      <p:cBhvr>
                                        <p:cTn id="7" dur="600" fill="hold">
                                          <p:stCondLst>
                                            <p:cond delay="0"/>
                                          </p:stCondLst>
                                        </p:cTn>
                                        <p:tgtEl>
                                          <p:spTgt spid="40962"/>
                                        </p:tgtEl>
                                        <p:attrNameLst>
                                          <p:attrName>ppt_x</p:attrName>
                                        </p:attrNameLst>
                                      </p:cBhvr>
                                    </p:anim>
                                    <p:anim from="0" to="-1.0" calcmode="lin" valueType="num">
                                      <p:cBhvr>
                                        <p:cTn id="8" dur="200" decel="50000" autoRev="1" fill="hold">
                                          <p:stCondLst>
                                            <p:cond delay="600"/>
                                          </p:stCondLst>
                                        </p:cTn>
                                        <p:tgtEl>
                                          <p:spTgt spid="40962"/>
                                        </p:tgtEl>
                                        <p:attrNameLst>
                                          <p:attrName>xshear</p:attrName>
                                        </p:attrNameLst>
                                      </p:cBhvr>
                                    </p:anim>
                                    <p:animScale>
                                      <p:cBhvr>
                                        <p:cTn id="9" dur="200" decel="100000" autoRev="1" fill="hold">
                                          <p:stCondLst>
                                            <p:cond delay="600"/>
                                          </p:stCondLst>
                                        </p:cTn>
                                        <p:tgtEl>
                                          <p:spTgt spid="40962"/>
                                        </p:tgtEl>
                                      </p:cBhvr>
                                      <p:from x="100000" y="100000"/>
                                      <p:to x="80000" y="100000"/>
                                    </p:animScale>
                                    <p:anim by="(#ppt_h/3+#ppt_w*0.1)" calcmode="lin" valueType="num">
                                      <p:cBhvr additive="sum">
                                        <p:cTn id="10" dur="200" decel="100000" autoRev="1" fill="hold">
                                          <p:stCondLst>
                                            <p:cond delay="600"/>
                                          </p:stCondLst>
                                        </p:cTn>
                                        <p:tgtEl>
                                          <p:spTgt spid="4096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0963">
                                            <p:txEl>
                                              <p:pRg st="0" end="0"/>
                                            </p:txEl>
                                          </p:spTgt>
                                        </p:tgtEl>
                                        <p:attrNameLst>
                                          <p:attrName>style.visibility</p:attrName>
                                        </p:attrNameLst>
                                      </p:cBhvr>
                                      <p:to>
                                        <p:strVal val="visible"/>
                                      </p:to>
                                    </p:set>
                                    <p:animEffect transition="in" filter="strips(downLeft)">
                                      <p:cBhvr>
                                        <p:cTn id="15" dur="500"/>
                                        <p:tgtEl>
                                          <p:spTgt spid="4096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40963">
                                            <p:txEl>
                                              <p:pRg st="1" end="1"/>
                                            </p:txEl>
                                          </p:spTgt>
                                        </p:tgtEl>
                                        <p:attrNameLst>
                                          <p:attrName>style.visibility</p:attrName>
                                        </p:attrNameLst>
                                      </p:cBhvr>
                                      <p:to>
                                        <p:strVal val="visible"/>
                                      </p:to>
                                    </p:set>
                                    <p:animEffect transition="in" filter="strips(downLeft)">
                                      <p:cBhvr>
                                        <p:cTn id="20" dur="5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fontScale="90000"/>
          </a:bodyPr>
          <a:lstStyle/>
          <a:p>
            <a:r>
              <a:rPr lang="en-US" smtClean="0"/>
              <a:t>Golf Courses in Metropolitan Areas</a:t>
            </a:r>
            <a:endParaRPr lang="en-US"/>
          </a:p>
        </p:txBody>
      </p:sp>
      <p:sp>
        <p:nvSpPr>
          <p:cNvPr id="122884" name="Rectangle 8"/>
          <p:cNvSpPr>
            <a:spLocks noChangeArrowheads="1"/>
          </p:cNvSpPr>
          <p:nvPr/>
        </p:nvSpPr>
        <p:spPr bwMode="auto">
          <a:xfrm>
            <a:off x="762000" y="6019800"/>
            <a:ext cx="7753350" cy="581025"/>
          </a:xfrm>
          <a:prstGeom prst="rect">
            <a:avLst/>
          </a:prstGeom>
          <a:noFill/>
          <a:ln w="9525">
            <a:noFill/>
            <a:miter lim="800000"/>
            <a:headEnd/>
            <a:tailEnd/>
          </a:ln>
        </p:spPr>
        <p:txBody>
          <a:bodyPr>
            <a:prstTxWarp prst="textNoShape">
              <a:avLst/>
            </a:prstTxWarp>
            <a:spAutoFit/>
          </a:bodyPr>
          <a:lstStyle/>
          <a:p>
            <a:pPr marL="908050" indent="-908050"/>
            <a:r>
              <a:rPr lang="en-US" dirty="0">
                <a:solidFill>
                  <a:srgbClr val="000000"/>
                </a:solidFill>
              </a:rPr>
              <a:t>Fig. 4-16: The 50 best-served and worst-served metropolitan areas in terms of golf holes per capita, and areas that are above and below average.</a:t>
            </a:r>
          </a:p>
        </p:txBody>
      </p:sp>
      <p:sp>
        <p:nvSpPr>
          <p:cNvPr id="7" name="Content Placeholder 6"/>
          <p:cNvSpPr>
            <a:spLocks noGrp="1"/>
          </p:cNvSpPr>
          <p:nvPr>
            <p:ph idx="1"/>
          </p:nvPr>
        </p:nvSpPr>
        <p:spPr/>
        <p:txBody>
          <a:bodyPr/>
          <a:lstStyle/>
          <a:p>
            <a:endParaRPr lang="en-US"/>
          </a:p>
        </p:txBody>
      </p:sp>
      <p:pic>
        <p:nvPicPr>
          <p:cNvPr id="8" name="Picture 7" descr="TCL_10e_Figure_04_24_L.jpg"/>
          <p:cNvPicPr>
            <a:picLocks noChangeAspect="1"/>
          </p:cNvPicPr>
          <p:nvPr/>
        </p:nvPicPr>
        <p:blipFill>
          <a:blip r:embed="rId3"/>
          <a:stretch>
            <a:fillRect/>
          </a:stretch>
        </p:blipFill>
        <p:spPr>
          <a:xfrm>
            <a:off x="1524000" y="1143000"/>
            <a:ext cx="6248400" cy="4911488"/>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dirty="0" smtClean="0"/>
              <a:t>Environmental Impact #2:</a:t>
            </a:r>
            <a:br>
              <a:rPr lang="en-US" dirty="0" smtClean="0"/>
            </a:br>
            <a:r>
              <a:rPr lang="en-US" dirty="0" smtClean="0"/>
              <a:t>Uniform landscapes</a:t>
            </a:r>
            <a:endParaRPr lang="en-US" dirty="0"/>
          </a:p>
        </p:txBody>
      </p:sp>
      <p:sp>
        <p:nvSpPr>
          <p:cNvPr id="41987" name="Rectangle 3"/>
          <p:cNvSpPr>
            <a:spLocks noGrp="1" noChangeArrowheads="1"/>
          </p:cNvSpPr>
          <p:nvPr>
            <p:ph idx="1"/>
          </p:nvPr>
        </p:nvSpPr>
        <p:spPr>
          <a:xfrm>
            <a:off x="457200" y="1371600"/>
            <a:ext cx="7391400" cy="5029201"/>
          </a:xfrm>
        </p:spPr>
        <p:txBody>
          <a:bodyPr/>
          <a:lstStyle/>
          <a:p>
            <a:r>
              <a:rPr lang="en-US" sz="3000" dirty="0" smtClean="0"/>
              <a:t>Promoters of popular culture want a uniform appearance to generate greater consumption</a:t>
            </a:r>
          </a:p>
          <a:p>
            <a:r>
              <a:rPr lang="en-US" sz="3000" dirty="0" smtClean="0"/>
              <a:t>Fast food example</a:t>
            </a:r>
          </a:p>
          <a:p>
            <a:pPr lvl="1"/>
            <a:r>
              <a:rPr lang="en-US" dirty="0" smtClean="0"/>
              <a:t>Fast food is the SAME everywhere. </a:t>
            </a:r>
          </a:p>
          <a:p>
            <a:pPr lvl="1"/>
            <a:r>
              <a:rPr lang="en-US" dirty="0" smtClean="0"/>
              <a:t>Locally they may be slightly different</a:t>
            </a:r>
          </a:p>
          <a:p>
            <a:r>
              <a:rPr lang="en-US" sz="3000" dirty="0" smtClean="0"/>
              <a:t>Physical expression of uniform popular culture diffused form USA (Advertising)</a:t>
            </a:r>
          </a:p>
          <a:p>
            <a:r>
              <a:rPr lang="en-US" sz="3000" dirty="0" smtClean="0"/>
              <a:t>Diffusion of popular cultural elements can begin anywhere and through modern technology can spread rapidly.</a:t>
            </a:r>
            <a:endParaRPr lang="en-US" sz="3000" dirty="0"/>
          </a:p>
        </p:txBody>
      </p:sp>
      <p:pic>
        <p:nvPicPr>
          <p:cNvPr id="6" name="Picture 5"/>
          <p:cNvPicPr>
            <a:picLocks noChangeAspect="1"/>
          </p:cNvPicPr>
          <p:nvPr/>
        </p:nvPicPr>
        <p:blipFill>
          <a:blip r:embed="rId3"/>
          <a:stretch>
            <a:fillRect/>
          </a:stretch>
        </p:blipFill>
        <p:spPr>
          <a:xfrm>
            <a:off x="7467600" y="3962400"/>
            <a:ext cx="1443940" cy="1593147"/>
          </a:xfrm>
          <a:prstGeom prst="rect">
            <a:avLst/>
          </a:prstGeom>
        </p:spPr>
      </p:pic>
      <p:pic>
        <p:nvPicPr>
          <p:cNvPr id="7" name="Picture 6"/>
          <p:cNvPicPr>
            <a:picLocks noChangeAspect="1"/>
          </p:cNvPicPr>
          <p:nvPr/>
        </p:nvPicPr>
        <p:blipFill>
          <a:blip r:embed="rId4"/>
          <a:stretch>
            <a:fillRect/>
          </a:stretch>
        </p:blipFill>
        <p:spPr>
          <a:xfrm>
            <a:off x="6781800" y="2362200"/>
            <a:ext cx="1676400" cy="16066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anim calcmode="lin" valueType="num">
                                      <p:cBhvr>
                                        <p:cTn id="8" dur="1000" fill="hold"/>
                                        <p:tgtEl>
                                          <p:spTgt spid="41986"/>
                                        </p:tgtEl>
                                        <p:attrNameLst>
                                          <p:attrName>ppt_x</p:attrName>
                                        </p:attrNameLst>
                                      </p:cBhvr>
                                      <p:tavLst>
                                        <p:tav tm="0">
                                          <p:val>
                                            <p:strVal val="#ppt_x"/>
                                          </p:val>
                                        </p:tav>
                                        <p:tav tm="100000">
                                          <p:val>
                                            <p:strVal val="#ppt_x"/>
                                          </p:val>
                                        </p:tav>
                                      </p:tavLst>
                                    </p:anim>
                                    <p:anim calcmode="lin" valueType="num">
                                      <p:cBhvr>
                                        <p:cTn id="9" dur="1000" fill="hold"/>
                                        <p:tgtEl>
                                          <p:spTgt spid="419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41987">
                                            <p:txEl>
                                              <p:pRg st="0" end="0"/>
                                            </p:txEl>
                                          </p:spTgt>
                                        </p:tgtEl>
                                        <p:attrNameLst>
                                          <p:attrName>style.visibility</p:attrName>
                                        </p:attrNameLst>
                                      </p:cBhvr>
                                      <p:to>
                                        <p:strVal val="visible"/>
                                      </p:to>
                                    </p:set>
                                    <p:animEffect transition="in" filter="strips(downLeft)">
                                      <p:cBhvr>
                                        <p:cTn id="14" dur="500"/>
                                        <p:tgtEl>
                                          <p:spTgt spid="4198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1987">
                                            <p:txEl>
                                              <p:pRg st="1" end="1"/>
                                            </p:txEl>
                                          </p:spTgt>
                                        </p:tgtEl>
                                        <p:attrNameLst>
                                          <p:attrName>style.visibility</p:attrName>
                                        </p:attrNameLst>
                                      </p:cBhvr>
                                      <p:to>
                                        <p:strVal val="visible"/>
                                      </p:to>
                                    </p:set>
                                    <p:animEffect transition="in" filter="strips(downLeft)">
                                      <p:cBhvr>
                                        <p:cTn id="19" dur="500"/>
                                        <p:tgtEl>
                                          <p:spTgt spid="4198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41987">
                                            <p:txEl>
                                              <p:pRg st="2" end="2"/>
                                            </p:txEl>
                                          </p:spTgt>
                                        </p:tgtEl>
                                        <p:attrNameLst>
                                          <p:attrName>style.visibility</p:attrName>
                                        </p:attrNameLst>
                                      </p:cBhvr>
                                      <p:to>
                                        <p:strVal val="visible"/>
                                      </p:to>
                                    </p:set>
                                    <p:animEffect transition="in" filter="strips(downLeft)">
                                      <p:cBhvr>
                                        <p:cTn id="24" dur="500"/>
                                        <p:tgtEl>
                                          <p:spTgt spid="4198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41987">
                                            <p:txEl>
                                              <p:pRg st="3" end="3"/>
                                            </p:txEl>
                                          </p:spTgt>
                                        </p:tgtEl>
                                        <p:attrNameLst>
                                          <p:attrName>style.visibility</p:attrName>
                                        </p:attrNameLst>
                                      </p:cBhvr>
                                      <p:to>
                                        <p:strVal val="visible"/>
                                      </p:to>
                                    </p:set>
                                    <p:animEffect transition="in" filter="strips(downLeft)">
                                      <p:cBhvr>
                                        <p:cTn id="29" dur="500"/>
                                        <p:tgtEl>
                                          <p:spTgt spid="4198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41987">
                                            <p:txEl>
                                              <p:pRg st="4" end="4"/>
                                            </p:txEl>
                                          </p:spTgt>
                                        </p:tgtEl>
                                        <p:attrNameLst>
                                          <p:attrName>style.visibility</p:attrName>
                                        </p:attrNameLst>
                                      </p:cBhvr>
                                      <p:to>
                                        <p:strVal val="visible"/>
                                      </p:to>
                                    </p:set>
                                    <p:animEffect transition="in" filter="strips(downLeft)">
                                      <p:cBhvr>
                                        <p:cTn id="34" dur="500"/>
                                        <p:tgtEl>
                                          <p:spTgt spid="4198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41987">
                                            <p:txEl>
                                              <p:pRg st="5" end="5"/>
                                            </p:txEl>
                                          </p:spTgt>
                                        </p:tgtEl>
                                        <p:attrNameLst>
                                          <p:attrName>style.visibility</p:attrName>
                                        </p:attrNameLst>
                                      </p:cBhvr>
                                      <p:to>
                                        <p:strVal val="visible"/>
                                      </p:to>
                                    </p:set>
                                    <p:animEffect transition="in" filter="strips(downLeft)">
                                      <p:cBhvr>
                                        <p:cTn id="39" dur="500"/>
                                        <p:tgtEl>
                                          <p:spTgt spid="41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Uniform Landscapes</a:t>
            </a:r>
            <a:endParaRPr lang="en-US" dirty="0"/>
          </a:p>
        </p:txBody>
      </p:sp>
      <p:sp>
        <p:nvSpPr>
          <p:cNvPr id="3" name="Content Placeholder 2"/>
          <p:cNvSpPr>
            <a:spLocks noGrp="1"/>
          </p:cNvSpPr>
          <p:nvPr>
            <p:ph idx="1"/>
          </p:nvPr>
        </p:nvSpPr>
        <p:spPr/>
        <p:txBody>
          <a:bodyPr/>
          <a:lstStyle/>
          <a:p>
            <a:endParaRPr lang="en-US"/>
          </a:p>
        </p:txBody>
      </p:sp>
      <p:pic>
        <p:nvPicPr>
          <p:cNvPr id="4" name="Picture 3" descr="TCL_10e_Figure_04_25_L.jpg"/>
          <p:cNvPicPr>
            <a:picLocks noChangeAspect="1"/>
          </p:cNvPicPr>
          <p:nvPr/>
        </p:nvPicPr>
        <p:blipFill>
          <a:blip r:embed="rId2"/>
          <a:stretch>
            <a:fillRect/>
          </a:stretch>
        </p:blipFill>
        <p:spPr>
          <a:xfrm>
            <a:off x="990600" y="1163720"/>
            <a:ext cx="7861301" cy="547838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n-US" dirty="0" smtClean="0"/>
              <a:t>Environmental Impact #3:</a:t>
            </a:r>
            <a:br>
              <a:rPr lang="en-US" dirty="0" smtClean="0"/>
            </a:br>
            <a:r>
              <a:rPr lang="en-US" dirty="0" smtClean="0"/>
              <a:t>Negative environmental impact</a:t>
            </a:r>
            <a:endParaRPr lang="en-US" dirty="0"/>
          </a:p>
        </p:txBody>
      </p:sp>
      <p:sp>
        <p:nvSpPr>
          <p:cNvPr id="43011" name="Rectangle 3"/>
          <p:cNvSpPr>
            <a:spLocks noGrp="1" noChangeArrowheads="1"/>
          </p:cNvSpPr>
          <p:nvPr>
            <p:ph idx="1"/>
          </p:nvPr>
        </p:nvSpPr>
        <p:spPr>
          <a:xfrm>
            <a:off x="457200" y="1524001"/>
            <a:ext cx="4191000" cy="4876800"/>
          </a:xfrm>
        </p:spPr>
        <p:txBody>
          <a:bodyPr/>
          <a:lstStyle/>
          <a:p>
            <a:r>
              <a:rPr lang="en-US" sz="2800" dirty="0" smtClean="0"/>
              <a:t>Popular culture can lead to the depletion of resources</a:t>
            </a:r>
          </a:p>
          <a:p>
            <a:pPr lvl="1"/>
            <a:r>
              <a:rPr lang="en-US" sz="2400" dirty="0" smtClean="0"/>
              <a:t>Need for energy </a:t>
            </a:r>
          </a:p>
          <a:p>
            <a:pPr lvl="1"/>
            <a:r>
              <a:rPr lang="en-US" sz="2400" dirty="0" smtClean="0"/>
              <a:t>Fashion demands</a:t>
            </a:r>
          </a:p>
          <a:p>
            <a:pPr lvl="1"/>
            <a:r>
              <a:rPr lang="en-US" sz="2400" dirty="0" smtClean="0"/>
              <a:t>Animal consumption is ineffective</a:t>
            </a:r>
          </a:p>
        </p:txBody>
      </p:sp>
      <p:pic>
        <p:nvPicPr>
          <p:cNvPr id="6" name="Picture 5"/>
          <p:cNvPicPr>
            <a:picLocks noChangeAspect="1"/>
          </p:cNvPicPr>
          <p:nvPr/>
        </p:nvPicPr>
        <p:blipFill>
          <a:blip r:embed="rId3"/>
          <a:stretch>
            <a:fillRect/>
          </a:stretch>
        </p:blipFill>
        <p:spPr>
          <a:xfrm>
            <a:off x="4712855" y="1600200"/>
            <a:ext cx="2881745" cy="3352800"/>
          </a:xfrm>
          <a:prstGeom prst="rect">
            <a:avLst/>
          </a:prstGeom>
        </p:spPr>
      </p:pic>
      <p:pic>
        <p:nvPicPr>
          <p:cNvPr id="7" name="Picture 6"/>
          <p:cNvPicPr>
            <a:picLocks noChangeAspect="1"/>
          </p:cNvPicPr>
          <p:nvPr/>
        </p:nvPicPr>
        <p:blipFill>
          <a:blip r:embed="rId4"/>
          <a:stretch>
            <a:fillRect/>
          </a:stretch>
        </p:blipFill>
        <p:spPr>
          <a:xfrm>
            <a:off x="6781800" y="3891365"/>
            <a:ext cx="2521640" cy="2966635"/>
          </a:xfrm>
          <a:prstGeom prst="rect">
            <a:avLst/>
          </a:prstGeom>
        </p:spPr>
      </p:pic>
      <p:pic>
        <p:nvPicPr>
          <p:cNvPr id="8" name="Picture 7"/>
          <p:cNvPicPr>
            <a:picLocks noChangeAspect="1"/>
          </p:cNvPicPr>
          <p:nvPr/>
        </p:nvPicPr>
        <p:blipFill>
          <a:blip r:embed="rId5"/>
          <a:stretch>
            <a:fillRect/>
          </a:stretch>
        </p:blipFill>
        <p:spPr>
          <a:xfrm>
            <a:off x="2819400" y="4419600"/>
            <a:ext cx="2589618" cy="18340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770" decel="100000"/>
                                        <p:tgtEl>
                                          <p:spTgt spid="43010"/>
                                        </p:tgtEl>
                                      </p:cBhvr>
                                    </p:animEffect>
                                    <p:animScale>
                                      <p:cBhvr>
                                        <p:cTn id="8" dur="770" decel="100000"/>
                                        <p:tgtEl>
                                          <p:spTgt spid="43010"/>
                                        </p:tgtEl>
                                      </p:cBhvr>
                                      <p:from x="10000" y="10000"/>
                                      <p:to x="200000" y="450000"/>
                                    </p:animScale>
                                    <p:animScale>
                                      <p:cBhvr>
                                        <p:cTn id="9" dur="1230" accel="100000" fill="hold">
                                          <p:stCondLst>
                                            <p:cond delay="770"/>
                                          </p:stCondLst>
                                        </p:cTn>
                                        <p:tgtEl>
                                          <p:spTgt spid="43010"/>
                                        </p:tgtEl>
                                      </p:cBhvr>
                                      <p:from x="200000" y="450000"/>
                                      <p:to x="100000" y="100000"/>
                                    </p:animScale>
                                    <p:set>
                                      <p:cBhvr>
                                        <p:cTn id="10" dur="770" fill="hold"/>
                                        <p:tgtEl>
                                          <p:spTgt spid="43010"/>
                                        </p:tgtEl>
                                        <p:attrNameLst>
                                          <p:attrName>ppt_x</p:attrName>
                                        </p:attrNameLst>
                                      </p:cBhvr>
                                      <p:to>
                                        <p:strVal val="(0.5)"/>
                                      </p:to>
                                    </p:set>
                                    <p:anim from="(0.5)" to="(#ppt_x)" calcmode="lin" valueType="num">
                                      <p:cBhvr>
                                        <p:cTn id="11" dur="1230" accel="100000" fill="hold">
                                          <p:stCondLst>
                                            <p:cond delay="770"/>
                                          </p:stCondLst>
                                        </p:cTn>
                                        <p:tgtEl>
                                          <p:spTgt spid="43010"/>
                                        </p:tgtEl>
                                        <p:attrNameLst>
                                          <p:attrName>ppt_x</p:attrName>
                                        </p:attrNameLst>
                                      </p:cBhvr>
                                    </p:anim>
                                    <p:set>
                                      <p:cBhvr>
                                        <p:cTn id="12" dur="770" fill="hold"/>
                                        <p:tgtEl>
                                          <p:spTgt spid="43010"/>
                                        </p:tgtEl>
                                        <p:attrNameLst>
                                          <p:attrName>ppt_y</p:attrName>
                                        </p:attrNameLst>
                                      </p:cBhvr>
                                      <p:to>
                                        <p:strVal val="(#ppt_y+0.4)"/>
                                      </p:to>
                                    </p:set>
                                    <p:anim from="(#ppt_y+0.4)" to="(#ppt_y)" calcmode="lin" valueType="num">
                                      <p:cBhvr>
                                        <p:cTn id="13" dur="1230" accel="100000" fill="hold">
                                          <p:stCondLst>
                                            <p:cond delay="770"/>
                                          </p:stCondLst>
                                        </p:cTn>
                                        <p:tgtEl>
                                          <p:spTgt spid="4301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grpId="0" nodeType="clickEffect">
                                  <p:stCondLst>
                                    <p:cond delay="0"/>
                                  </p:stCondLst>
                                  <p:childTnLst>
                                    <p:set>
                                      <p:cBhvr>
                                        <p:cTn id="17" dur="1" fill="hold">
                                          <p:stCondLst>
                                            <p:cond delay="0"/>
                                          </p:stCondLst>
                                        </p:cTn>
                                        <p:tgtEl>
                                          <p:spTgt spid="43011">
                                            <p:txEl>
                                              <p:pRg st="0" end="0"/>
                                            </p:txEl>
                                          </p:spTgt>
                                        </p:tgtEl>
                                        <p:attrNameLst>
                                          <p:attrName>style.visibility</p:attrName>
                                        </p:attrNameLst>
                                      </p:cBhvr>
                                      <p:to>
                                        <p:strVal val="visible"/>
                                      </p:to>
                                    </p:set>
                                    <p:anim from="(-#ppt_w/2)" to="(#ppt_x)" calcmode="lin" valueType="num">
                                      <p:cBhvr>
                                        <p:cTn id="18" dur="600" fill="hold">
                                          <p:stCondLst>
                                            <p:cond delay="0"/>
                                          </p:stCondLst>
                                        </p:cTn>
                                        <p:tgtEl>
                                          <p:spTgt spid="43011">
                                            <p:txEl>
                                              <p:pRg st="0" end="0"/>
                                            </p:txEl>
                                          </p:spTgt>
                                        </p:tgtEl>
                                        <p:attrNameLst>
                                          <p:attrName>ppt_x</p:attrName>
                                        </p:attrNameLst>
                                      </p:cBhvr>
                                    </p:anim>
                                    <p:anim from="0" to="-1.0" calcmode="lin" valueType="num">
                                      <p:cBhvr>
                                        <p:cTn id="19" dur="200" decel="50000" autoRev="1" fill="hold">
                                          <p:stCondLst>
                                            <p:cond delay="600"/>
                                          </p:stCondLst>
                                        </p:cTn>
                                        <p:tgtEl>
                                          <p:spTgt spid="43011">
                                            <p:txEl>
                                              <p:pRg st="0" end="0"/>
                                            </p:txEl>
                                          </p:spTgt>
                                        </p:tgtEl>
                                        <p:attrNameLst>
                                          <p:attrName>xshear</p:attrName>
                                        </p:attrNameLst>
                                      </p:cBhvr>
                                    </p:anim>
                                    <p:animScale>
                                      <p:cBhvr>
                                        <p:cTn id="20" dur="200" decel="100000" autoRev="1" fill="hold">
                                          <p:stCondLst>
                                            <p:cond delay="600"/>
                                          </p:stCondLst>
                                        </p:cTn>
                                        <p:tgtEl>
                                          <p:spTgt spid="43011">
                                            <p:txEl>
                                              <p:pRg st="0" end="0"/>
                                            </p:txEl>
                                          </p:spTgt>
                                        </p:tgtEl>
                                      </p:cBhvr>
                                      <p:from x="100000" y="100000"/>
                                      <p:to x="80000" y="100000"/>
                                    </p:animScale>
                                    <p:anim by="(#ppt_h/3+#ppt_w*0.1)" calcmode="lin" valueType="num">
                                      <p:cBhvr additive="sum">
                                        <p:cTn id="21" dur="200" decel="100000" autoRev="1" fill="hold">
                                          <p:stCondLst>
                                            <p:cond delay="600"/>
                                          </p:stCondLst>
                                        </p:cTn>
                                        <p:tgtEl>
                                          <p:spTgt spid="43011">
                                            <p:txEl>
                                              <p:pRg st="0" end="0"/>
                                            </p:txEl>
                                          </p:spTgt>
                                        </p:tgtEl>
                                        <p:attrNameLst>
                                          <p:attrName>ppt_x</p:attrName>
                                        </p:attrNameLst>
                                      </p:cBhvr>
                                    </p:anim>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43011">
                                            <p:txEl>
                                              <p:pRg st="1" end="1"/>
                                            </p:txEl>
                                          </p:spTgt>
                                        </p:tgtEl>
                                        <p:attrNameLst>
                                          <p:attrName>style.visibility</p:attrName>
                                        </p:attrNameLst>
                                      </p:cBhvr>
                                      <p:to>
                                        <p:strVal val="visible"/>
                                      </p:to>
                                    </p:set>
                                    <p:anim from="(-#ppt_w/2)" to="(#ppt_x)" calcmode="lin" valueType="num">
                                      <p:cBhvr>
                                        <p:cTn id="26" dur="600" fill="hold">
                                          <p:stCondLst>
                                            <p:cond delay="0"/>
                                          </p:stCondLst>
                                        </p:cTn>
                                        <p:tgtEl>
                                          <p:spTgt spid="43011">
                                            <p:txEl>
                                              <p:pRg st="1" end="1"/>
                                            </p:txEl>
                                          </p:spTgt>
                                        </p:tgtEl>
                                        <p:attrNameLst>
                                          <p:attrName>ppt_x</p:attrName>
                                        </p:attrNameLst>
                                      </p:cBhvr>
                                    </p:anim>
                                    <p:anim from="0" to="-1.0" calcmode="lin" valueType="num">
                                      <p:cBhvr>
                                        <p:cTn id="27" dur="200" decel="50000" autoRev="1" fill="hold">
                                          <p:stCondLst>
                                            <p:cond delay="600"/>
                                          </p:stCondLst>
                                        </p:cTn>
                                        <p:tgtEl>
                                          <p:spTgt spid="43011">
                                            <p:txEl>
                                              <p:pRg st="1" end="1"/>
                                            </p:txEl>
                                          </p:spTgt>
                                        </p:tgtEl>
                                        <p:attrNameLst>
                                          <p:attrName>xshear</p:attrName>
                                        </p:attrNameLst>
                                      </p:cBhvr>
                                    </p:anim>
                                    <p:animScale>
                                      <p:cBhvr>
                                        <p:cTn id="28" dur="200" decel="100000" autoRev="1" fill="hold">
                                          <p:stCondLst>
                                            <p:cond delay="600"/>
                                          </p:stCondLst>
                                        </p:cTn>
                                        <p:tgtEl>
                                          <p:spTgt spid="43011">
                                            <p:txEl>
                                              <p:pRg st="1" end="1"/>
                                            </p:txEl>
                                          </p:spTgt>
                                        </p:tgtEl>
                                      </p:cBhvr>
                                      <p:from x="100000" y="100000"/>
                                      <p:to x="80000" y="100000"/>
                                    </p:animScale>
                                    <p:anim by="(#ppt_h/3+#ppt_w*0.1)" calcmode="lin" valueType="num">
                                      <p:cBhvr additive="sum">
                                        <p:cTn id="29" dur="200" decel="100000" autoRev="1" fill="hold">
                                          <p:stCondLst>
                                            <p:cond delay="600"/>
                                          </p:stCondLst>
                                        </p:cTn>
                                        <p:tgtEl>
                                          <p:spTgt spid="43011">
                                            <p:txEl>
                                              <p:pRg st="1" end="1"/>
                                            </p:txEl>
                                          </p:spTgt>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grpId="0" nodeType="clickEffect">
                                  <p:stCondLst>
                                    <p:cond delay="0"/>
                                  </p:stCondLst>
                                  <p:childTnLst>
                                    <p:set>
                                      <p:cBhvr>
                                        <p:cTn id="33" dur="1" fill="hold">
                                          <p:stCondLst>
                                            <p:cond delay="0"/>
                                          </p:stCondLst>
                                        </p:cTn>
                                        <p:tgtEl>
                                          <p:spTgt spid="43011">
                                            <p:txEl>
                                              <p:pRg st="2" end="2"/>
                                            </p:txEl>
                                          </p:spTgt>
                                        </p:tgtEl>
                                        <p:attrNameLst>
                                          <p:attrName>style.visibility</p:attrName>
                                        </p:attrNameLst>
                                      </p:cBhvr>
                                      <p:to>
                                        <p:strVal val="visible"/>
                                      </p:to>
                                    </p:set>
                                    <p:anim from="(-#ppt_w/2)" to="(#ppt_x)" calcmode="lin" valueType="num">
                                      <p:cBhvr>
                                        <p:cTn id="34" dur="600" fill="hold">
                                          <p:stCondLst>
                                            <p:cond delay="0"/>
                                          </p:stCondLst>
                                        </p:cTn>
                                        <p:tgtEl>
                                          <p:spTgt spid="43011">
                                            <p:txEl>
                                              <p:pRg st="2" end="2"/>
                                            </p:txEl>
                                          </p:spTgt>
                                        </p:tgtEl>
                                        <p:attrNameLst>
                                          <p:attrName>ppt_x</p:attrName>
                                        </p:attrNameLst>
                                      </p:cBhvr>
                                    </p:anim>
                                    <p:anim from="0" to="-1.0" calcmode="lin" valueType="num">
                                      <p:cBhvr>
                                        <p:cTn id="35" dur="200" decel="50000" autoRev="1" fill="hold">
                                          <p:stCondLst>
                                            <p:cond delay="600"/>
                                          </p:stCondLst>
                                        </p:cTn>
                                        <p:tgtEl>
                                          <p:spTgt spid="43011">
                                            <p:txEl>
                                              <p:pRg st="2" end="2"/>
                                            </p:txEl>
                                          </p:spTgt>
                                        </p:tgtEl>
                                        <p:attrNameLst>
                                          <p:attrName>xshear</p:attrName>
                                        </p:attrNameLst>
                                      </p:cBhvr>
                                    </p:anim>
                                    <p:animScale>
                                      <p:cBhvr>
                                        <p:cTn id="36" dur="200" decel="100000" autoRev="1" fill="hold">
                                          <p:stCondLst>
                                            <p:cond delay="600"/>
                                          </p:stCondLst>
                                        </p:cTn>
                                        <p:tgtEl>
                                          <p:spTgt spid="43011">
                                            <p:txEl>
                                              <p:pRg st="2" end="2"/>
                                            </p:txEl>
                                          </p:spTgt>
                                        </p:tgtEl>
                                      </p:cBhvr>
                                      <p:from x="100000" y="100000"/>
                                      <p:to x="80000" y="100000"/>
                                    </p:animScale>
                                    <p:anim by="(#ppt_h/3+#ppt_w*0.1)" calcmode="lin" valueType="num">
                                      <p:cBhvr additive="sum">
                                        <p:cTn id="37" dur="200" decel="100000" autoRev="1" fill="hold">
                                          <p:stCondLst>
                                            <p:cond delay="600"/>
                                          </p:stCondLst>
                                        </p:cTn>
                                        <p:tgtEl>
                                          <p:spTgt spid="43011">
                                            <p:txEl>
                                              <p:pRg st="2" end="2"/>
                                            </p:txEl>
                                          </p:spTgt>
                                        </p:tgtEl>
                                        <p:attrNameLst>
                                          <p:attrName>ppt_x</p:attrName>
                                        </p:attrNameLst>
                                      </p:cBhvr>
                                    </p:anim>
                                  </p:childTnLst>
                                </p:cTn>
                              </p:par>
                            </p:childTnLst>
                          </p:cTn>
                        </p:par>
                      </p:childTnLst>
                    </p:cTn>
                  </p:par>
                  <p:par>
                    <p:cTn id="38" fill="hold">
                      <p:stCondLst>
                        <p:cond delay="indefinite"/>
                      </p:stCondLst>
                      <p:childTnLst>
                        <p:par>
                          <p:cTn id="39" fill="hold">
                            <p:stCondLst>
                              <p:cond delay="0"/>
                            </p:stCondLst>
                            <p:childTnLst>
                              <p:par>
                                <p:cTn id="40" presetID="34" presetClass="entr" presetSubtype="0" fill="hold" grpId="0" nodeType="clickEffect">
                                  <p:stCondLst>
                                    <p:cond delay="0"/>
                                  </p:stCondLst>
                                  <p:childTnLst>
                                    <p:set>
                                      <p:cBhvr>
                                        <p:cTn id="41" dur="1" fill="hold">
                                          <p:stCondLst>
                                            <p:cond delay="0"/>
                                          </p:stCondLst>
                                        </p:cTn>
                                        <p:tgtEl>
                                          <p:spTgt spid="43011">
                                            <p:txEl>
                                              <p:pRg st="3" end="3"/>
                                            </p:txEl>
                                          </p:spTgt>
                                        </p:tgtEl>
                                        <p:attrNameLst>
                                          <p:attrName>style.visibility</p:attrName>
                                        </p:attrNameLst>
                                      </p:cBhvr>
                                      <p:to>
                                        <p:strVal val="visible"/>
                                      </p:to>
                                    </p:set>
                                    <p:anim from="(-#ppt_w/2)" to="(#ppt_x)" calcmode="lin" valueType="num">
                                      <p:cBhvr>
                                        <p:cTn id="42" dur="600" fill="hold">
                                          <p:stCondLst>
                                            <p:cond delay="0"/>
                                          </p:stCondLst>
                                        </p:cTn>
                                        <p:tgtEl>
                                          <p:spTgt spid="43011">
                                            <p:txEl>
                                              <p:pRg st="3" end="3"/>
                                            </p:txEl>
                                          </p:spTgt>
                                        </p:tgtEl>
                                        <p:attrNameLst>
                                          <p:attrName>ppt_x</p:attrName>
                                        </p:attrNameLst>
                                      </p:cBhvr>
                                    </p:anim>
                                    <p:anim from="0" to="-1.0" calcmode="lin" valueType="num">
                                      <p:cBhvr>
                                        <p:cTn id="43" dur="200" decel="50000" autoRev="1" fill="hold">
                                          <p:stCondLst>
                                            <p:cond delay="600"/>
                                          </p:stCondLst>
                                        </p:cTn>
                                        <p:tgtEl>
                                          <p:spTgt spid="43011">
                                            <p:txEl>
                                              <p:pRg st="3" end="3"/>
                                            </p:txEl>
                                          </p:spTgt>
                                        </p:tgtEl>
                                        <p:attrNameLst>
                                          <p:attrName>xshear</p:attrName>
                                        </p:attrNameLst>
                                      </p:cBhvr>
                                    </p:anim>
                                    <p:animScale>
                                      <p:cBhvr>
                                        <p:cTn id="44" dur="200" decel="100000" autoRev="1" fill="hold">
                                          <p:stCondLst>
                                            <p:cond delay="600"/>
                                          </p:stCondLst>
                                        </p:cTn>
                                        <p:tgtEl>
                                          <p:spTgt spid="43011">
                                            <p:txEl>
                                              <p:pRg st="3" end="3"/>
                                            </p:txEl>
                                          </p:spTgt>
                                        </p:tgtEl>
                                      </p:cBhvr>
                                      <p:from x="100000" y="100000"/>
                                      <p:to x="80000" y="100000"/>
                                    </p:animScale>
                                    <p:anim by="(#ppt_h/3+#ppt_w*0.1)" calcmode="lin" valueType="num">
                                      <p:cBhvr additive="sum">
                                        <p:cTn id="45" dur="200" decel="100000" autoRev="1" fill="hold">
                                          <p:stCondLst>
                                            <p:cond delay="600"/>
                                          </p:stCondLst>
                                        </p:cTn>
                                        <p:tgtEl>
                                          <p:spTgt spid="43011">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smtClean="0"/>
              <a:t>Popular culture also can lead to the pollution of the landscape.</a:t>
            </a:r>
          </a:p>
          <a:p>
            <a:pPr lvl="1"/>
            <a:r>
              <a:rPr lang="en-US" sz="2400" dirty="0" smtClean="0"/>
              <a:t>Popular culture often produces an abundance of waste in the form of solid waste, liquid waste and various types of gasses </a:t>
            </a:r>
          </a:p>
          <a:p>
            <a:pPr lvl="1"/>
            <a:r>
              <a:rPr lang="en-US" sz="2400" dirty="0" smtClean="0"/>
              <a:t>Technology and popular culture can produce waste, however it can also clean it up through recycling and other controls on the production of waste.</a:t>
            </a:r>
          </a:p>
          <a:p>
            <a:endParaRPr lang="en-US" dirty="0"/>
          </a:p>
        </p:txBody>
      </p:sp>
      <p:pic>
        <p:nvPicPr>
          <p:cNvPr id="5" name="Picture 4"/>
          <p:cNvPicPr>
            <a:picLocks noChangeAspect="1"/>
          </p:cNvPicPr>
          <p:nvPr/>
        </p:nvPicPr>
        <p:blipFill>
          <a:blip r:embed="rId2"/>
          <a:stretch>
            <a:fillRect/>
          </a:stretch>
        </p:blipFill>
        <p:spPr>
          <a:xfrm>
            <a:off x="533400" y="838200"/>
            <a:ext cx="8211553" cy="5334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ea typeface="+mj-ea"/>
                <a:cs typeface="+mj-cs"/>
              </a:rPr>
              <a:t>More Terms to </a:t>
            </a:r>
            <a:r>
              <a:rPr lang="en-US" dirty="0" smtClean="0">
                <a:solidFill>
                  <a:schemeClr val="accent1">
                    <a:satMod val="150000"/>
                  </a:schemeClr>
                </a:solidFill>
                <a:ea typeface="+mj-ea"/>
                <a:cs typeface="+mj-cs"/>
              </a:rPr>
              <a:t>remember</a:t>
            </a:r>
            <a:br>
              <a:rPr lang="en-US" dirty="0" smtClean="0">
                <a:solidFill>
                  <a:schemeClr val="accent1">
                    <a:satMod val="150000"/>
                  </a:schemeClr>
                </a:solidFill>
                <a:ea typeface="+mj-ea"/>
                <a:cs typeface="+mj-cs"/>
              </a:rPr>
            </a:br>
            <a:r>
              <a:rPr lang="en-US" dirty="0" smtClean="0">
                <a:solidFill>
                  <a:schemeClr val="accent1">
                    <a:satMod val="150000"/>
                  </a:schemeClr>
                </a:solidFill>
                <a:ea typeface="+mj-ea"/>
                <a:cs typeface="+mj-cs"/>
              </a:rPr>
              <a:t>(Chapter 1)</a:t>
            </a:r>
            <a:endParaRPr lang="en-US" dirty="0">
              <a:solidFill>
                <a:schemeClr val="accent1">
                  <a:satMod val="150000"/>
                </a:schemeClr>
              </a:solidFill>
              <a:ea typeface="+mj-ea"/>
              <a:cs typeface="+mj-cs"/>
            </a:endParaRPr>
          </a:p>
        </p:txBody>
      </p:sp>
      <p:sp>
        <p:nvSpPr>
          <p:cNvPr id="61443" name="Rectangle 3"/>
          <p:cNvSpPr>
            <a:spLocks noGrp="1" noChangeArrowheads="1"/>
          </p:cNvSpPr>
          <p:nvPr>
            <p:ph idx="1"/>
          </p:nvPr>
        </p:nvSpPr>
        <p:spPr/>
        <p:txBody>
          <a:bodyPr/>
          <a:lstStyle/>
          <a:p>
            <a:pPr eaLnBrk="1" hangingPunct="1"/>
            <a:r>
              <a:rPr lang="en-US" sz="2800"/>
              <a:t>Environmental determinism</a:t>
            </a:r>
          </a:p>
          <a:p>
            <a:pPr eaLnBrk="1" hangingPunct="1"/>
            <a:r>
              <a:rPr lang="en-US" sz="2800"/>
              <a:t>Possibilism</a:t>
            </a:r>
          </a:p>
          <a:p>
            <a:pPr eaLnBrk="1" hangingPunct="1"/>
            <a:r>
              <a:rPr lang="en-US" sz="2800"/>
              <a:t>Culture Hearths</a:t>
            </a:r>
          </a:p>
          <a:p>
            <a:pPr eaLnBrk="1" hangingPunct="1"/>
            <a:r>
              <a:rPr lang="en-US" sz="2800"/>
              <a:t>Diffusion</a:t>
            </a:r>
          </a:p>
          <a:p>
            <a:pPr lvl="1" eaLnBrk="1" hangingPunct="1"/>
            <a:r>
              <a:rPr lang="en-US" sz="2000"/>
              <a:t>Expansion diffusion</a:t>
            </a:r>
          </a:p>
          <a:p>
            <a:pPr lvl="2" eaLnBrk="1" hangingPunct="1"/>
            <a:r>
              <a:rPr lang="en-US" sz="2000"/>
              <a:t>Contagious </a:t>
            </a:r>
          </a:p>
          <a:p>
            <a:pPr lvl="2" eaLnBrk="1" hangingPunct="1"/>
            <a:r>
              <a:rPr lang="en-US" sz="2000"/>
              <a:t>Hierarchical diffusion</a:t>
            </a:r>
          </a:p>
          <a:p>
            <a:pPr lvl="2" eaLnBrk="1" hangingPunct="1"/>
            <a:r>
              <a:rPr lang="en-US" sz="2000"/>
              <a:t>Stimulus diffusion</a:t>
            </a:r>
          </a:p>
          <a:p>
            <a:pPr lvl="1" eaLnBrk="1" hangingPunct="1"/>
            <a:r>
              <a:rPr lang="en-US" sz="2000"/>
              <a:t>Relocation diffusion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4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44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44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44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4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fontAlgn="auto" hangingPunct="1">
              <a:spcAft>
                <a:spcPts val="0"/>
              </a:spcAft>
              <a:defRPr/>
            </a:pPr>
            <a:r>
              <a:rPr lang="en-US" sz="3600" dirty="0">
                <a:solidFill>
                  <a:schemeClr val="accent1">
                    <a:satMod val="150000"/>
                  </a:schemeClr>
                </a:solidFill>
                <a:ea typeface="+mj-ea"/>
                <a:cs typeface="+mj-cs"/>
              </a:rPr>
              <a:t>Even</a:t>
            </a:r>
            <a:r>
              <a:rPr lang="en-US" sz="3600" dirty="0" smtClean="0">
                <a:solidFill>
                  <a:schemeClr val="accent1">
                    <a:satMod val="150000"/>
                  </a:schemeClr>
                </a:solidFill>
                <a:ea typeface="+mj-ea"/>
                <a:cs typeface="+mj-cs"/>
              </a:rPr>
              <a:t> More Terms</a:t>
            </a:r>
            <a:endParaRPr lang="en-US" sz="3600" dirty="0">
              <a:solidFill>
                <a:schemeClr val="accent1">
                  <a:satMod val="150000"/>
                </a:schemeClr>
              </a:solidFill>
              <a:ea typeface="+mj-ea"/>
              <a:cs typeface="+mj-cs"/>
            </a:endParaRPr>
          </a:p>
        </p:txBody>
      </p:sp>
      <p:sp>
        <p:nvSpPr>
          <p:cNvPr id="62467" name="Rectangle 3"/>
          <p:cNvSpPr>
            <a:spLocks noGrp="1" noChangeArrowheads="1"/>
          </p:cNvSpPr>
          <p:nvPr>
            <p:ph idx="1"/>
          </p:nvPr>
        </p:nvSpPr>
        <p:spPr/>
        <p:txBody>
          <a:bodyPr/>
          <a:lstStyle/>
          <a:p>
            <a:pPr eaLnBrk="1" hangingPunct="1"/>
            <a:r>
              <a:rPr lang="en-US" sz="2800" smtClean="0"/>
              <a:t>Mentifacts: the abstract beliefs passed from one generation to the next as part of the Ideological subsystem of culture</a:t>
            </a:r>
          </a:p>
          <a:p>
            <a:pPr eaLnBrk="1" hangingPunct="1"/>
            <a:r>
              <a:rPr lang="en-US" sz="2800" smtClean="0"/>
              <a:t>Artifacts: are material objects used to fill our basic needs, part of the technological subsystem</a:t>
            </a:r>
          </a:p>
          <a:p>
            <a:pPr eaLnBrk="1" hangingPunct="1"/>
            <a:r>
              <a:rPr lang="en-US" sz="2800" smtClean="0"/>
              <a:t>Sociofacts: define the social organization of a group and include all relationships including family, economic, military, religious,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ea typeface="+mj-ea"/>
                <a:cs typeface="+mj-cs"/>
              </a:rPr>
              <a:t>Introduction</a:t>
            </a:r>
          </a:p>
        </p:txBody>
      </p:sp>
      <p:sp>
        <p:nvSpPr>
          <p:cNvPr id="30723" name="Rectangle 3"/>
          <p:cNvSpPr>
            <a:spLocks noGrp="1" noChangeArrowheads="1"/>
          </p:cNvSpPr>
          <p:nvPr>
            <p:ph idx="1"/>
          </p:nvPr>
        </p:nvSpPr>
        <p:spPr/>
        <p:txBody>
          <a:bodyPr/>
          <a:lstStyle/>
          <a:p>
            <a:pPr eaLnBrk="1" hangingPunct="1">
              <a:lnSpc>
                <a:spcPct val="90000"/>
              </a:lnSpc>
            </a:pPr>
            <a:r>
              <a:rPr lang="en-US" sz="2800"/>
              <a:t>This chapter looks at material culture including survival items like food, shelter, and clothing, and also leisure activities such as arts and recreation.  Non-material culture such as religion, beliefs, language, etc will be discussed later.</a:t>
            </a:r>
          </a:p>
          <a:p>
            <a:pPr eaLnBrk="1" hangingPunct="1">
              <a:lnSpc>
                <a:spcPct val="90000"/>
              </a:lnSpc>
            </a:pPr>
            <a:r>
              <a:rPr lang="en-US" sz="2800"/>
              <a:t>Habit vs custom</a:t>
            </a:r>
          </a:p>
          <a:p>
            <a:pPr lvl="1" eaLnBrk="1" hangingPunct="1">
              <a:lnSpc>
                <a:spcPct val="90000"/>
              </a:lnSpc>
            </a:pPr>
            <a:r>
              <a:rPr lang="en-US" sz="2000"/>
              <a:t>Habit is an act preformed repeatedly by an </a:t>
            </a:r>
            <a:r>
              <a:rPr lang="en-US" sz="2000" b="1"/>
              <a:t>individual</a:t>
            </a:r>
            <a:r>
              <a:rPr lang="en-US" sz="2000"/>
              <a:t> </a:t>
            </a:r>
          </a:p>
          <a:p>
            <a:pPr lvl="1" eaLnBrk="1" hangingPunct="1">
              <a:lnSpc>
                <a:spcPct val="90000"/>
              </a:lnSpc>
            </a:pPr>
            <a:r>
              <a:rPr lang="en-US" sz="2000"/>
              <a:t>Custom is a repeated act by a group so much that it becomes a characteristic </a:t>
            </a:r>
          </a:p>
          <a:p>
            <a:pPr lvl="1" eaLnBrk="1" hangingPunct="1">
              <a:lnSpc>
                <a:spcPct val="90000"/>
              </a:lnSpc>
            </a:pP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Module.thmx</Template>
  <TotalTime>3395</TotalTime>
  <Words>2551</Words>
  <Application>Microsoft Office PowerPoint</Application>
  <PresentationFormat>On-screen Show (4:3)</PresentationFormat>
  <Paragraphs>313</Paragraphs>
  <Slides>66</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ＭＳ Ｐゴシック</vt:lpstr>
      <vt:lpstr>Arial</vt:lpstr>
      <vt:lpstr>Corbel</vt:lpstr>
      <vt:lpstr>Times</vt:lpstr>
      <vt:lpstr>Wingdings</vt:lpstr>
      <vt:lpstr>Wingdings 2</vt:lpstr>
      <vt:lpstr>Wingdings 3</vt:lpstr>
      <vt:lpstr>Module</vt:lpstr>
      <vt:lpstr>Chapter 4</vt:lpstr>
      <vt:lpstr>PowerPoint Presentation</vt:lpstr>
      <vt:lpstr>PowerPoint Presentation</vt:lpstr>
      <vt:lpstr>PowerPoint Presentation</vt:lpstr>
      <vt:lpstr>Terms</vt:lpstr>
      <vt:lpstr>PowerPoint Presentation</vt:lpstr>
      <vt:lpstr>More Terms to remember (Chapter 1)</vt:lpstr>
      <vt:lpstr>Even More Terms</vt:lpstr>
      <vt:lpstr>Introduction</vt:lpstr>
      <vt:lpstr>Folk vs. Popular Culture</vt:lpstr>
      <vt:lpstr>PowerPoint Presentation</vt:lpstr>
      <vt:lpstr>Key Issue 1: Origins and Diffusion of Folk and Popular Cultures</vt:lpstr>
      <vt:lpstr>Origin of folk and popular cultures</vt:lpstr>
      <vt:lpstr>Origin of Folk Music</vt:lpstr>
      <vt:lpstr>Origin of Country Music</vt:lpstr>
      <vt:lpstr>Origins of Popular Music</vt:lpstr>
      <vt:lpstr>Tin Pan Alley and Popular Music</vt:lpstr>
      <vt:lpstr>A Mental Map of Hip Hop Hip Hop begins in NYC in the 70s and spreads to other large cities in the 80’s.  Lots of Hip Hop is place oriented.</vt:lpstr>
      <vt:lpstr>Diffusion of Folk and Popular Culture.</vt:lpstr>
      <vt:lpstr>Two Examples</vt:lpstr>
      <vt:lpstr>Questions to Answer for Notes</vt:lpstr>
      <vt:lpstr>Amish Settlements in the U.S.</vt:lpstr>
      <vt:lpstr>Key Issue 2: Why Is Folk Culture Clustered?</vt:lpstr>
      <vt:lpstr>Influence of the physical environment</vt:lpstr>
      <vt:lpstr>Hog Production and Food Cultures</vt:lpstr>
      <vt:lpstr>Folk Housing &amp; The Environment</vt:lpstr>
      <vt:lpstr>House Types in Western China</vt:lpstr>
      <vt:lpstr>Isolation Promotes Cultural Diversity</vt:lpstr>
      <vt:lpstr>Beliefs and Folk House Forms</vt:lpstr>
      <vt:lpstr>Home Locations in Southeast Asia</vt:lpstr>
      <vt:lpstr>U.S. Folk Housing</vt:lpstr>
      <vt:lpstr>Diffusion of House Types in U.S.</vt:lpstr>
      <vt:lpstr>Diffusion of New England House Types </vt:lpstr>
      <vt:lpstr>Key Issue 3: Why Is Popular Culture Widely Distributed?</vt:lpstr>
      <vt:lpstr>Popular food customs</vt:lpstr>
      <vt:lpstr>PowerPoint Presentation</vt:lpstr>
      <vt:lpstr>Alcohol Preferences in the U.S.</vt:lpstr>
      <vt:lpstr>Wine</vt:lpstr>
      <vt:lpstr>Wine Production per Year</vt:lpstr>
      <vt:lpstr>PowerPoint Presentation</vt:lpstr>
      <vt:lpstr>PowerPoint Presentation</vt:lpstr>
      <vt:lpstr>Rapid diffusion of clothing styles</vt:lpstr>
      <vt:lpstr>Diffusion of Jeans</vt:lpstr>
      <vt:lpstr>Popular housing styles</vt:lpstr>
      <vt:lpstr>Neo-Eclectic (Since 1960)</vt:lpstr>
      <vt:lpstr>U.S. House Types, 1945–1990</vt:lpstr>
      <vt:lpstr>U.S. House Types by Region</vt:lpstr>
      <vt:lpstr>Diffusion of television</vt:lpstr>
      <vt:lpstr>Diffusion of TV, 1954–1999</vt:lpstr>
      <vt:lpstr>Diffusion of the internet</vt:lpstr>
      <vt:lpstr>Distribution of Internet Hosts</vt:lpstr>
      <vt:lpstr>PowerPoint Presentation</vt:lpstr>
      <vt:lpstr>Facebook</vt:lpstr>
      <vt:lpstr>Key Issue 4: Why Does Globalization of Popular Culture Cause Problems?</vt:lpstr>
      <vt:lpstr>Impacts of the Globalization of Popular Culture</vt:lpstr>
      <vt:lpstr>Threat #1: Loss of traditional values</vt:lpstr>
      <vt:lpstr>Change in Traditional Role of Women</vt:lpstr>
      <vt:lpstr>Threat #2: Foreign media Imperialism</vt:lpstr>
      <vt:lpstr>Western control of the News</vt:lpstr>
      <vt:lpstr>Government control of media</vt:lpstr>
      <vt:lpstr>Environmental Impact #1: Modifying nature</vt:lpstr>
      <vt:lpstr>Golf Courses in Metropolitan Areas</vt:lpstr>
      <vt:lpstr>Environmental Impact #2: Uniform landscapes</vt:lpstr>
      <vt:lpstr>Uniform Landscapes</vt:lpstr>
      <vt:lpstr>Environmental Impact #3: Negative environmental impact</vt:lpstr>
      <vt:lpstr>PowerPoint Presentation</vt:lpstr>
    </vt:vector>
  </TitlesOfParts>
  <Company>University of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Abe Goldman</dc:creator>
  <cp:lastModifiedBy>Christopher Bergum</cp:lastModifiedBy>
  <cp:revision>129</cp:revision>
  <cp:lastPrinted>2010-11-02T00:38:37Z</cp:lastPrinted>
  <dcterms:created xsi:type="dcterms:W3CDTF">2010-11-08T17:41:52Z</dcterms:created>
  <dcterms:modified xsi:type="dcterms:W3CDTF">2014-11-21T18:12:15Z</dcterms:modified>
</cp:coreProperties>
</file>