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1"/>
  </p:notesMasterIdLst>
  <p:handoutMasterIdLst>
    <p:handoutMasterId r:id="rId72"/>
  </p:handoutMasterIdLst>
  <p:sldIdLst>
    <p:sldId id="256" r:id="rId2"/>
    <p:sldId id="275" r:id="rId3"/>
    <p:sldId id="276" r:id="rId4"/>
    <p:sldId id="277" r:id="rId5"/>
    <p:sldId id="278" r:id="rId6"/>
    <p:sldId id="279" r:id="rId7"/>
    <p:sldId id="280" r:id="rId8"/>
    <p:sldId id="257" r:id="rId9"/>
    <p:sldId id="281" r:id="rId10"/>
    <p:sldId id="260" r:id="rId11"/>
    <p:sldId id="282" r:id="rId12"/>
    <p:sldId id="283" r:id="rId13"/>
    <p:sldId id="284" r:id="rId14"/>
    <p:sldId id="285" r:id="rId15"/>
    <p:sldId id="286" r:id="rId16"/>
    <p:sldId id="258" r:id="rId17"/>
    <p:sldId id="287" r:id="rId18"/>
    <p:sldId id="288" r:id="rId19"/>
    <p:sldId id="289" r:id="rId20"/>
    <p:sldId id="290" r:id="rId21"/>
    <p:sldId id="291" r:id="rId22"/>
    <p:sldId id="292" r:id="rId23"/>
    <p:sldId id="324" r:id="rId24"/>
    <p:sldId id="293" r:id="rId25"/>
    <p:sldId id="294" r:id="rId26"/>
    <p:sldId id="295" r:id="rId27"/>
    <p:sldId id="296" r:id="rId28"/>
    <p:sldId id="259" r:id="rId29"/>
    <p:sldId id="261" r:id="rId30"/>
    <p:sldId id="262" r:id="rId31"/>
    <p:sldId id="297" r:id="rId32"/>
    <p:sldId id="298" r:id="rId33"/>
    <p:sldId id="299" r:id="rId34"/>
    <p:sldId id="300" r:id="rId35"/>
    <p:sldId id="263" r:id="rId36"/>
    <p:sldId id="264" r:id="rId37"/>
    <p:sldId id="301" r:id="rId38"/>
    <p:sldId id="302" r:id="rId39"/>
    <p:sldId id="303" r:id="rId40"/>
    <p:sldId id="304" r:id="rId41"/>
    <p:sldId id="265" r:id="rId42"/>
    <p:sldId id="305" r:id="rId43"/>
    <p:sldId id="266" r:id="rId44"/>
    <p:sldId id="267" r:id="rId45"/>
    <p:sldId id="306" r:id="rId46"/>
    <p:sldId id="307" r:id="rId47"/>
    <p:sldId id="269" r:id="rId48"/>
    <p:sldId id="270" r:id="rId49"/>
    <p:sldId id="308" r:id="rId50"/>
    <p:sldId id="309" r:id="rId51"/>
    <p:sldId id="310" r:id="rId52"/>
    <p:sldId id="271" r:id="rId53"/>
    <p:sldId id="311" r:id="rId54"/>
    <p:sldId id="312" r:id="rId55"/>
    <p:sldId id="313" r:id="rId56"/>
    <p:sldId id="268" r:id="rId57"/>
    <p:sldId id="314" r:id="rId58"/>
    <p:sldId id="272" r:id="rId59"/>
    <p:sldId id="273" r:id="rId60"/>
    <p:sldId id="315" r:id="rId61"/>
    <p:sldId id="316" r:id="rId62"/>
    <p:sldId id="317" r:id="rId63"/>
    <p:sldId id="318" r:id="rId64"/>
    <p:sldId id="319" r:id="rId65"/>
    <p:sldId id="320" r:id="rId66"/>
    <p:sldId id="274" r:id="rId67"/>
    <p:sldId id="321" r:id="rId68"/>
    <p:sldId id="322" r:id="rId69"/>
    <p:sldId id="323"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00" autoAdjust="0"/>
  </p:normalViewPr>
  <p:slideViewPr>
    <p:cSldViewPr>
      <p:cViewPr varScale="1">
        <p:scale>
          <a:sx n="24" d="100"/>
          <a:sy n="24" d="100"/>
        </p:scale>
        <p:origin x="181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4C53C883-9733-46B0-8C52-128A4A40B156}" type="slidenum">
              <a:rPr lang="en-US"/>
              <a:pPr/>
              <a:t>‹#›</a:t>
            </a:fld>
            <a:endParaRPr lang="en-US"/>
          </a:p>
        </p:txBody>
      </p:sp>
    </p:spTree>
    <p:extLst>
      <p:ext uri="{BB962C8B-B14F-4D97-AF65-F5344CB8AC3E}">
        <p14:creationId xmlns:p14="http://schemas.microsoft.com/office/powerpoint/2010/main" val="140037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719632-BD88-40AA-95CB-5A9944D222DC}" type="slidenum">
              <a:rPr lang="en-US"/>
              <a:pPr/>
              <a:t>‹#›</a:t>
            </a:fld>
            <a:endParaRPr lang="en-US"/>
          </a:p>
        </p:txBody>
      </p:sp>
    </p:spTree>
    <p:extLst>
      <p:ext uri="{BB962C8B-B14F-4D97-AF65-F5344CB8AC3E}">
        <p14:creationId xmlns:p14="http://schemas.microsoft.com/office/powerpoint/2010/main" val="23683388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8B4B8-C3B8-49A6-9CD0-C4BB44AF724F}" type="slidenum">
              <a:rPr lang="en-US"/>
              <a:pPr/>
              <a:t>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366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27249-55DB-48C3-B4C1-64414154A104}" type="slidenum">
              <a:rPr lang="en-US"/>
              <a:pPr/>
              <a:t>10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210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4DCD0-5187-4B17-8F11-9530CAFBCDDF}" type="slidenum">
              <a:rPr lang="en-US"/>
              <a:pPr/>
              <a:t>11</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992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575D9-D99B-45D1-A07C-A1860234FFFA}" type="slidenum">
              <a:rPr lang="en-US"/>
              <a:pPr/>
              <a:t>12</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216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97F68-AE8B-4217-8790-D7E3416A1944}" type="slidenum">
              <a:rPr lang="en-US"/>
              <a:pPr/>
              <a:t>13</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92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EE246-FA2C-4176-8BA4-20BA6B624E53}" type="slidenum">
              <a:rPr lang="en-US"/>
              <a:pPr/>
              <a:t>14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1816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3593A-BAA4-46D4-AD53-BB94F033FF18}" type="slidenum">
              <a:rPr lang="en-US"/>
              <a:pPr/>
              <a:t>15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092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98104-93FC-401D-BF62-4C2E403DE9F2}" type="slidenum">
              <a:rPr lang="en-US"/>
              <a:pPr/>
              <a:t>16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907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214C2-99B7-4D65-99F7-969EE7850FCE}"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07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86007-70A4-48A3-86D3-65656BA79F07}"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945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6B4FE-9608-48FF-959F-C0DE48DE3F1E}" type="slidenum">
              <a:rPr lang="en-US"/>
              <a:pPr/>
              <a:t>19</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134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572D7-7952-4494-8586-02E297D4B7CF}" type="slidenum">
              <a:rPr lang="en-US"/>
              <a:pPr/>
              <a:t>2</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1548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81F15-2D75-4CC7-B1EC-BD86D474BFDF}" type="slidenum">
              <a:rPr lang="en-US"/>
              <a:pPr/>
              <a:t>20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706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EF9CA-6E77-44FF-B87B-C97A1E9ACE8C}"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4753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30BFD-EF79-4015-89ED-4F4593C792AA}" type="slidenum">
              <a:rPr lang="en-US"/>
              <a:pPr/>
              <a:t>22</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846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CDFA0-109F-49A2-ABFE-5D2878C59FDD}" type="slidenum">
              <a:rPr lang="en-US"/>
              <a:pPr/>
              <a:t>24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173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F0FFD-F53B-4274-93F8-F1026F121A82}" type="slidenum">
              <a:rPr lang="en-US"/>
              <a:pPr/>
              <a:t>25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4812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BCA42-2404-4019-B3E1-AB927DBC2971}" type="slidenum">
              <a:rPr lang="en-US"/>
              <a:pPr/>
              <a:t>26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756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E1337-1F2E-4043-8AB3-0B029C2610EF}" type="slidenum">
              <a:rPr lang="en-US"/>
              <a:pPr/>
              <a:t>27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226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2B85D-F9C8-40A7-A3BA-22A1D2A5EACC}" type="slidenum">
              <a:rPr lang="en-US"/>
              <a:pPr/>
              <a:t>28</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6358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DE809-D78D-4EA1-AF4A-BDCA353E66B3}" type="slidenum">
              <a:rPr lang="en-US"/>
              <a:pPr/>
              <a:t>29</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7288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BFD01-76EE-42EB-87AF-3D14912D6219}" type="slidenum">
              <a:rPr lang="en-US"/>
              <a:pPr/>
              <a:t>30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97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69EE1-E821-4B3F-97B2-B0420BB08423}" type="slidenum">
              <a:rPr lang="en-US"/>
              <a:pPr/>
              <a:t>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452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1F604-A0DE-49BB-94EF-98B30D71F231}" type="slidenum">
              <a:rPr lang="en-US"/>
              <a:pPr/>
              <a:t>31</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60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CBB1F-0147-418A-8755-A90969F5F1AF}" type="slidenum">
              <a:rPr lang="en-US"/>
              <a:pPr/>
              <a:t>32</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9850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AA5ED-0EEE-46E4-94FE-50B48AA374CB}" type="slidenum">
              <a:rPr lang="en-US"/>
              <a:pPr/>
              <a:t>33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2075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64440-BF02-4395-A57E-57BF108B7E7E}" type="slidenum">
              <a:rPr lang="en-US"/>
              <a:pPr/>
              <a:t>34</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5494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E96A3-3E79-4464-A8FC-79F7E354B77E}" type="slidenum">
              <a:rPr lang="en-US"/>
              <a:pPr/>
              <a:t>35</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9773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D221B-3F07-43FA-A7FF-59C5EB4A08AD}" type="slidenum">
              <a:rPr lang="en-US"/>
              <a:pPr/>
              <a:t>36</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4207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0A1C5-CBA2-4BA2-8B74-913CA1BE9B3B}" type="slidenum">
              <a:rPr lang="en-US"/>
              <a:pPr/>
              <a:t>37</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144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4A897-6938-4677-B0ED-E9CED2F49917}" type="slidenum">
              <a:rPr lang="en-US"/>
              <a:pPr/>
              <a:t>38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922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34C46-84EB-4283-BC6B-6181E4495AE8}" type="slidenum">
              <a:rPr lang="en-US"/>
              <a:pPr/>
              <a:t>39</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525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7BCA6-702D-49EF-A77C-D4D333010270}" type="slidenum">
              <a:rPr lang="en-US"/>
              <a:pPr/>
              <a:t>40</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426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721B0-3EF8-49FB-B1B3-43A7FAE3B5CB}" type="slidenum">
              <a:rPr lang="en-US"/>
              <a:pPr/>
              <a:t>4</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968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E2887-CD33-4469-AAC5-FE10B37F76BD}" type="slidenum">
              <a:rPr lang="en-US"/>
              <a:pPr/>
              <a:t>41</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2925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787A5-2504-49AE-8F82-7A0B594551C8}" type="slidenum">
              <a:rPr lang="en-US"/>
              <a:pPr/>
              <a:t>42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6373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50AFE-2176-4925-84F3-C762B86781CE}" type="slidenum">
              <a:rPr lang="en-US"/>
              <a:pPr/>
              <a:t>43</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5974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7CF8C-C467-4C14-B59A-5C42E48984F3}" type="slidenum">
              <a:rPr lang="en-US"/>
              <a:pPr/>
              <a:t>44</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5794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03597-9A07-4DCF-96C3-21D582372AF5}" type="slidenum">
              <a:rPr lang="en-US"/>
              <a:pPr/>
              <a:t>45</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3302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7A7B-266B-493E-BDFC-A86E0A26A21A}" type="slidenum">
              <a:rPr lang="en-US"/>
              <a:pPr/>
              <a:t>46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4736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AE2AE-26E0-428C-9FFB-E5F7CD91DCA9}" type="slidenum">
              <a:rPr lang="en-US"/>
              <a:pPr/>
              <a:t>47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431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167F0-484E-4FF2-89E9-4D8948F53E91}" type="slidenum">
              <a:rPr lang="en-US"/>
              <a:pPr/>
              <a:t>48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2618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2A014-D1C5-49AB-94AE-B7123495E53E}" type="slidenum">
              <a:rPr lang="en-US"/>
              <a:pPr/>
              <a:t>49</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7671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68312-199D-447C-9EE3-9FCC234DCA55}" type="slidenum">
              <a:rPr lang="en-US"/>
              <a:pPr/>
              <a:t>50</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38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7130A-4E12-4DE4-8C74-07F91F566FCC}" type="slidenum">
              <a:rPr lang="en-US"/>
              <a:pPr/>
              <a:t>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3446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B706E-6319-4EEC-8DC2-EDD74D64840B}" type="slidenum">
              <a:rPr lang="en-US"/>
              <a:pPr/>
              <a:t>51</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6171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89615-88D3-4B1E-B615-20E199565B9E}" type="slidenum">
              <a:rPr lang="en-US"/>
              <a:pPr/>
              <a:t>52</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6104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AC51B-1052-4D76-840F-366ACF4D1B29}" type="slidenum">
              <a:rPr lang="en-US"/>
              <a:pPr/>
              <a:t>53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0693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A7BA2-2257-4382-BE23-402BF3E8E390}" type="slidenum">
              <a:rPr lang="en-US"/>
              <a:pPr/>
              <a:t>54</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2813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AB110-91BF-4EEC-9C3E-425DF77CC24B}" type="slidenum">
              <a:rPr lang="en-US"/>
              <a:pPr/>
              <a:t>55</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12452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7C7FC-5603-43E4-ACAB-7C074D361E67}" type="slidenum">
              <a:rPr lang="en-US"/>
              <a:pPr/>
              <a:t>56</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2916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27BFC-B30B-4888-9BFE-6E1D49F5D511}" type="slidenum">
              <a:rPr lang="en-US"/>
              <a:pPr/>
              <a:t>57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2249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1206B-EC7A-4316-AD73-84D372AC837B}" type="slidenum">
              <a:rPr lang="en-US"/>
              <a:pPr/>
              <a:t>58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3164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36B23-F4BB-4F1E-B826-B9006E9C6093}" type="slidenum">
              <a:rPr lang="en-US"/>
              <a:pPr/>
              <a:t>59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0669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83169-15D0-4739-B143-7ED3E314366C}" type="slidenum">
              <a:rPr lang="en-US"/>
              <a:pPr/>
              <a:t>60</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849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520A6-DA4D-40FC-9025-8A5098A9D516}" type="slidenum">
              <a:rPr lang="en-US"/>
              <a:pPr/>
              <a:t>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31126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6711B-9B8E-40B0-9C5D-4C380E29E454}" type="slidenum">
              <a:rPr lang="en-US"/>
              <a:pPr/>
              <a:t>61</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3307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39078-86D4-4A44-BE19-5B91C8BEAEBF}" type="slidenum">
              <a:rPr lang="en-US"/>
              <a:pPr/>
              <a:t>62</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48841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D0853-C5E7-4D52-B8E9-B4D0D18D9971}" type="slidenum">
              <a:rPr lang="en-US"/>
              <a:pPr/>
              <a:t>63</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2742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3F802-43D0-48B5-BD86-9542807854E8}" type="slidenum">
              <a:rPr lang="en-US"/>
              <a:pPr/>
              <a:t>64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36355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E6418-2088-408B-9AB6-1722A3C9CC94}" type="slidenum">
              <a:rPr lang="en-US"/>
              <a:pPr/>
              <a:t>65</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5122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B3A22-1C56-43F3-810E-2F8F36977496}" type="slidenum">
              <a:rPr lang="en-US"/>
              <a:pPr/>
              <a:t>66</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321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271ED-BDE1-4DB9-BB4E-98D0355634EE}" type="slidenum">
              <a:rPr lang="en-US"/>
              <a:pPr/>
              <a:t>67</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4961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6FDA3-D90D-41CA-97CF-B5E373BDF1E9}" type="slidenum">
              <a:rPr lang="en-US"/>
              <a:pPr/>
              <a:t>68</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06479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DBFFA-9C43-4A7F-9768-282925C59ED7}" type="slidenum">
              <a:rPr lang="en-US"/>
              <a:pPr/>
              <a:t>69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733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1D863-0DBF-4D7D-BDCA-14A26CF5FB5F}" type="slidenum">
              <a:rPr lang="en-US"/>
              <a:pPr/>
              <a:t>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052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B0DAF-32DA-41E0-9C24-4D413041C284}" type="slidenum">
              <a:rPr lang="en-US"/>
              <a:pPr/>
              <a:t>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880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483EF-7B81-4812-B9A6-12C09E5FD0C0}" type="slidenum">
              <a:rPr lang="en-US"/>
              <a:pPr/>
              <a:t>9</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975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3800475" y="1789113"/>
            <a:ext cx="5340350"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0"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6"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7"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8"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9"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0"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1"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2"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3"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4"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5"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6"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7"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8"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9"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0"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4"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5"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59"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60"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661" name="Rectangle 37"/>
          <p:cNvSpPr>
            <a:spLocks noGrp="1" noChangeArrowheads="1"/>
          </p:cNvSpPr>
          <p:nvPr>
            <p:ph type="dt" sz="half" idx="2"/>
          </p:nvPr>
        </p:nvSpPr>
        <p:spPr/>
        <p:txBody>
          <a:bodyPr/>
          <a:lstStyle>
            <a:lvl1pPr>
              <a:defRPr/>
            </a:lvl1pPr>
          </a:lstStyle>
          <a:p>
            <a:endParaRPr lang="en-US"/>
          </a:p>
        </p:txBody>
      </p:sp>
      <p:sp>
        <p:nvSpPr>
          <p:cNvPr id="26662" name="Rectangle 38"/>
          <p:cNvSpPr>
            <a:spLocks noGrp="1" noChangeArrowheads="1"/>
          </p:cNvSpPr>
          <p:nvPr>
            <p:ph type="ftr" sz="quarter" idx="3"/>
          </p:nvPr>
        </p:nvSpPr>
        <p:spPr/>
        <p:txBody>
          <a:bodyPr/>
          <a:lstStyle>
            <a:lvl1pPr>
              <a:defRPr/>
            </a:lvl1pPr>
          </a:lstStyle>
          <a:p>
            <a:endParaRPr lang="en-US"/>
          </a:p>
        </p:txBody>
      </p:sp>
      <p:sp>
        <p:nvSpPr>
          <p:cNvPr id="2666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664"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6665" name="Rectangle 41"/>
          <p:cNvSpPr>
            <a:spLocks noGrp="1" noChangeArrowheads="1"/>
          </p:cNvSpPr>
          <p:nvPr>
            <p:ph type="sldNum" sz="quarter" idx="4"/>
          </p:nvPr>
        </p:nvSpPr>
        <p:spPr/>
        <p:txBody>
          <a:bodyPr/>
          <a:lstStyle>
            <a:lvl1pPr>
              <a:defRPr/>
            </a:lvl1pPr>
          </a:lstStyle>
          <a:p>
            <a:fld id="{A2CD4A04-CAF9-4F00-91FC-307A6C1267D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0C524D-2AA6-4C26-8764-75B60E6FBD5D}" type="slidenum">
              <a:rPr lang="en-US"/>
              <a:pPr/>
              <a:t>‹#›</a:t>
            </a:fld>
            <a:endParaRPr lang="en-US"/>
          </a:p>
        </p:txBody>
      </p:sp>
    </p:spTree>
    <p:extLst>
      <p:ext uri="{BB962C8B-B14F-4D97-AF65-F5344CB8AC3E}">
        <p14:creationId xmlns:p14="http://schemas.microsoft.com/office/powerpoint/2010/main" val="74199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3AF158-D596-4779-8CBD-FFBE629BB292}" type="slidenum">
              <a:rPr lang="en-US"/>
              <a:pPr/>
              <a:t>‹#›</a:t>
            </a:fld>
            <a:endParaRPr lang="en-US"/>
          </a:p>
        </p:txBody>
      </p:sp>
    </p:spTree>
    <p:extLst>
      <p:ext uri="{BB962C8B-B14F-4D97-AF65-F5344CB8AC3E}">
        <p14:creationId xmlns:p14="http://schemas.microsoft.com/office/powerpoint/2010/main" val="153326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6931CD3C-1698-4B71-8B27-69DDCB120799}" type="slidenum">
              <a:rPr lang="en-US"/>
              <a:pPr/>
              <a:t>‹#›</a:t>
            </a:fld>
            <a:endParaRPr lang="en-US"/>
          </a:p>
        </p:txBody>
      </p:sp>
    </p:spTree>
    <p:extLst>
      <p:ext uri="{BB962C8B-B14F-4D97-AF65-F5344CB8AC3E}">
        <p14:creationId xmlns:p14="http://schemas.microsoft.com/office/powerpoint/2010/main" val="324258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EEF56577-EF6D-47A6-AA88-DEB26876E5C8}" type="slidenum">
              <a:rPr lang="en-US"/>
              <a:pPr/>
              <a:t>‹#›</a:t>
            </a:fld>
            <a:endParaRPr lang="en-US"/>
          </a:p>
        </p:txBody>
      </p:sp>
    </p:spTree>
    <p:extLst>
      <p:ext uri="{BB962C8B-B14F-4D97-AF65-F5344CB8AC3E}">
        <p14:creationId xmlns:p14="http://schemas.microsoft.com/office/powerpoint/2010/main" val="96255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5396A663-C284-4400-97E6-29278567DBDA}" type="slidenum">
              <a:rPr lang="en-US"/>
              <a:pPr/>
              <a:t>‹#›</a:t>
            </a:fld>
            <a:endParaRPr lang="en-US"/>
          </a:p>
        </p:txBody>
      </p:sp>
    </p:spTree>
    <p:extLst>
      <p:ext uri="{BB962C8B-B14F-4D97-AF65-F5344CB8AC3E}">
        <p14:creationId xmlns:p14="http://schemas.microsoft.com/office/powerpoint/2010/main" val="715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14218455-D6DE-4D0D-9EB8-61A6E7D3744C}" type="slidenum">
              <a:rPr lang="en-US"/>
              <a:pPr/>
              <a:t>‹#›</a:t>
            </a:fld>
            <a:endParaRPr lang="en-US"/>
          </a:p>
        </p:txBody>
      </p:sp>
    </p:spTree>
    <p:extLst>
      <p:ext uri="{BB962C8B-B14F-4D97-AF65-F5344CB8AC3E}">
        <p14:creationId xmlns:p14="http://schemas.microsoft.com/office/powerpoint/2010/main" val="55730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707C98-B56B-496D-8D13-D1E35B64DD98}" type="slidenum">
              <a:rPr lang="en-US"/>
              <a:pPr/>
              <a:t>‹#›</a:t>
            </a:fld>
            <a:endParaRPr lang="en-US"/>
          </a:p>
        </p:txBody>
      </p:sp>
    </p:spTree>
    <p:extLst>
      <p:ext uri="{BB962C8B-B14F-4D97-AF65-F5344CB8AC3E}">
        <p14:creationId xmlns:p14="http://schemas.microsoft.com/office/powerpoint/2010/main" val="148794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F942B-A89D-4E6D-9D21-2E8FE887389D}" type="slidenum">
              <a:rPr lang="en-US"/>
              <a:pPr/>
              <a:t>‹#›</a:t>
            </a:fld>
            <a:endParaRPr lang="en-US"/>
          </a:p>
        </p:txBody>
      </p:sp>
    </p:spTree>
    <p:extLst>
      <p:ext uri="{BB962C8B-B14F-4D97-AF65-F5344CB8AC3E}">
        <p14:creationId xmlns:p14="http://schemas.microsoft.com/office/powerpoint/2010/main" val="363648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2D2FE1-53EE-4FE2-AE25-A6CED7AFF912}" type="slidenum">
              <a:rPr lang="en-US"/>
              <a:pPr/>
              <a:t>‹#›</a:t>
            </a:fld>
            <a:endParaRPr lang="en-US"/>
          </a:p>
        </p:txBody>
      </p:sp>
    </p:spTree>
    <p:extLst>
      <p:ext uri="{BB962C8B-B14F-4D97-AF65-F5344CB8AC3E}">
        <p14:creationId xmlns:p14="http://schemas.microsoft.com/office/powerpoint/2010/main" val="135838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8CC8FC-E1D1-4EE5-A404-796EFDC5D7A9}" type="slidenum">
              <a:rPr lang="en-US"/>
              <a:pPr/>
              <a:t>‹#›</a:t>
            </a:fld>
            <a:endParaRPr lang="en-US"/>
          </a:p>
        </p:txBody>
      </p:sp>
    </p:spTree>
    <p:extLst>
      <p:ext uri="{BB962C8B-B14F-4D97-AF65-F5344CB8AC3E}">
        <p14:creationId xmlns:p14="http://schemas.microsoft.com/office/powerpoint/2010/main" val="122233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2262F-FF72-48A2-8920-0D5DBF1DC9DD}" type="slidenum">
              <a:rPr lang="en-US"/>
              <a:pPr/>
              <a:t>‹#›</a:t>
            </a:fld>
            <a:endParaRPr lang="en-US"/>
          </a:p>
        </p:txBody>
      </p:sp>
    </p:spTree>
    <p:extLst>
      <p:ext uri="{BB962C8B-B14F-4D97-AF65-F5344CB8AC3E}">
        <p14:creationId xmlns:p14="http://schemas.microsoft.com/office/powerpoint/2010/main" val="270465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81226A-3C08-4ADD-B777-2D26C031F56A}" type="slidenum">
              <a:rPr lang="en-US"/>
              <a:pPr/>
              <a:t>‹#›</a:t>
            </a:fld>
            <a:endParaRPr lang="en-US"/>
          </a:p>
        </p:txBody>
      </p:sp>
    </p:spTree>
    <p:extLst>
      <p:ext uri="{BB962C8B-B14F-4D97-AF65-F5344CB8AC3E}">
        <p14:creationId xmlns:p14="http://schemas.microsoft.com/office/powerpoint/2010/main" val="21610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664ACF-1FA1-4814-B913-C434EE77C674}" type="slidenum">
              <a:rPr lang="en-US"/>
              <a:pPr/>
              <a:t>‹#›</a:t>
            </a:fld>
            <a:endParaRPr lang="en-US"/>
          </a:p>
        </p:txBody>
      </p:sp>
    </p:spTree>
    <p:extLst>
      <p:ext uri="{BB962C8B-B14F-4D97-AF65-F5344CB8AC3E}">
        <p14:creationId xmlns:p14="http://schemas.microsoft.com/office/powerpoint/2010/main" val="219251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F978E5-4847-4B85-AC81-AE7D8A224D93}" type="slidenum">
              <a:rPr lang="en-US"/>
              <a:pPr/>
              <a:t>‹#›</a:t>
            </a:fld>
            <a:endParaRPr lang="en-US"/>
          </a:p>
        </p:txBody>
      </p:sp>
    </p:spTree>
    <p:extLst>
      <p:ext uri="{BB962C8B-B14F-4D97-AF65-F5344CB8AC3E}">
        <p14:creationId xmlns:p14="http://schemas.microsoft.com/office/powerpoint/2010/main" val="424770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2560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0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0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06"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0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0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0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1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1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12"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3"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4"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5"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6"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7"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8"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19"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0"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1"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2"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3"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4"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5"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6"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2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30"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31"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3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3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563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35"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636"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5637"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38"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39"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5640"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5641"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61F2413-9CE9-4C58-A1B7-A3E525DC45A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62138"/>
            <a:ext cx="7772400" cy="1350962"/>
          </a:xfrm>
        </p:spPr>
        <p:txBody>
          <a:bodyPr/>
          <a:lstStyle/>
          <a:p>
            <a:r>
              <a:rPr lang="en-US" sz="6000" i="1">
                <a:solidFill>
                  <a:srgbClr val="FFFF00"/>
                </a:solidFill>
              </a:rPr>
              <a:t>Chapter 3</a:t>
            </a:r>
            <a:endParaRPr lang="en-US">
              <a:solidFill>
                <a:srgbClr val="FFFF00"/>
              </a:solidFill>
            </a:endParaRPr>
          </a:p>
        </p:txBody>
      </p:sp>
      <p:sp>
        <p:nvSpPr>
          <p:cNvPr id="2051" name="Rectangle 3"/>
          <p:cNvSpPr>
            <a:spLocks noGrp="1" noChangeArrowheads="1"/>
          </p:cNvSpPr>
          <p:nvPr>
            <p:ph type="subTitle" idx="1"/>
          </p:nvPr>
        </p:nvSpPr>
        <p:spPr>
          <a:xfrm>
            <a:off x="1371600" y="3733800"/>
            <a:ext cx="6400800" cy="1371600"/>
          </a:xfrm>
        </p:spPr>
        <p:txBody>
          <a:bodyPr/>
          <a:lstStyle/>
          <a:p>
            <a:r>
              <a:rPr lang="en-US" sz="7200" b="1">
                <a:solidFill>
                  <a:srgbClr val="FFFF00"/>
                </a:solidFill>
              </a:rPr>
              <a:t>Migration</a:t>
            </a:r>
            <a:endParaRPr lang="en-US" sz="7200" b="1"/>
          </a:p>
        </p:txBody>
      </p:sp>
      <p:sp>
        <p:nvSpPr>
          <p:cNvPr id="2053" name="Text Box 5"/>
          <p:cNvSpPr txBox="1">
            <a:spLocks noChangeArrowheads="1"/>
          </p:cNvSpPr>
          <p:nvPr/>
        </p:nvSpPr>
        <p:spPr bwMode="auto">
          <a:xfrm>
            <a:off x="6461125" y="5624513"/>
            <a:ext cx="19843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solidFill>
                  <a:schemeClr val="bg1"/>
                </a:solidFill>
                <a:latin typeface="Times" charset="0"/>
              </a:rPr>
              <a:t>PPT by Abe Goldman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Global Migration Patterns</a:t>
            </a:r>
          </a:p>
        </p:txBody>
      </p:sp>
      <p:sp>
        <p:nvSpPr>
          <p:cNvPr id="6154" name="Rectangle 10"/>
          <p:cNvSpPr>
            <a:spLocks noGrp="1" noChangeArrowheads="1"/>
          </p:cNvSpPr>
          <p:nvPr>
            <p:ph type="body" sz="half" idx="1"/>
          </p:nvPr>
        </p:nvSpPr>
        <p:spPr>
          <a:xfrm>
            <a:off x="228600" y="1371600"/>
            <a:ext cx="2895600" cy="4953000"/>
          </a:xfrm>
        </p:spPr>
        <p:txBody>
          <a:bodyPr/>
          <a:lstStyle/>
          <a:p>
            <a:pPr lvl="1"/>
            <a:r>
              <a:rPr lang="en-US" sz="2400"/>
              <a:t>Most people migrate for economic reasons. </a:t>
            </a:r>
          </a:p>
          <a:p>
            <a:pPr lvl="1"/>
            <a:r>
              <a:rPr lang="en-US" sz="2400"/>
              <a:t>Cultural and environmental factors also induce migration, although not as frequently as economic factors.</a:t>
            </a:r>
          </a:p>
        </p:txBody>
      </p:sp>
      <p:pic>
        <p:nvPicPr>
          <p:cNvPr id="6153" name="Picture 9"/>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276600" y="1447800"/>
            <a:ext cx="5334000" cy="4519613"/>
          </a:xfrm>
          <a:ln/>
        </p:spPr>
      </p:pic>
      <p:sp>
        <p:nvSpPr>
          <p:cNvPr id="6149" name="Text Box 5"/>
          <p:cNvSpPr txBox="1">
            <a:spLocks noChangeArrowheads="1"/>
          </p:cNvSpPr>
          <p:nvPr/>
        </p:nvSpPr>
        <p:spPr bwMode="auto">
          <a:xfrm>
            <a:off x="3505200" y="6019800"/>
            <a:ext cx="51816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252538">
              <a:defRPr sz="2400">
                <a:solidFill>
                  <a:schemeClr val="tx1"/>
                </a:solidFill>
                <a:latin typeface="Times" charset="0"/>
              </a:defRPr>
            </a:lvl2pPr>
            <a:lvl3pPr marL="1366838">
              <a:defRPr sz="2400">
                <a:solidFill>
                  <a:schemeClr val="tx1"/>
                </a:solidFill>
                <a:latin typeface="Times" charset="0"/>
              </a:defRPr>
            </a:lvl3pPr>
            <a:lvl4pPr marL="1481138">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3-2: The major flows of migration are from less developed to more developed countries.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7"/>
          <p:cNvSpPr>
            <a:spLocks noGrp="1" noChangeArrowheads="1"/>
          </p:cNvSpPr>
          <p:nvPr>
            <p:ph type="title"/>
          </p:nvPr>
        </p:nvSpPr>
        <p:spPr/>
        <p:txBody>
          <a:bodyPr/>
          <a:lstStyle/>
          <a:p>
            <a:r>
              <a:rPr lang="en-US"/>
              <a:t>Push – Pull Factors</a:t>
            </a:r>
          </a:p>
        </p:txBody>
      </p:sp>
      <p:sp>
        <p:nvSpPr>
          <p:cNvPr id="43013" name="Rectangle 5"/>
          <p:cNvSpPr>
            <a:spLocks noGrp="1" noChangeArrowheads="1"/>
          </p:cNvSpPr>
          <p:nvPr>
            <p:ph type="body" sz="half" idx="1"/>
          </p:nvPr>
        </p:nvSpPr>
        <p:spPr>
          <a:xfrm>
            <a:off x="457200" y="1600200"/>
            <a:ext cx="4648200" cy="5029200"/>
          </a:xfrm>
        </p:spPr>
        <p:txBody>
          <a:bodyPr/>
          <a:lstStyle/>
          <a:p>
            <a:pPr>
              <a:lnSpc>
                <a:spcPct val="90000"/>
              </a:lnSpc>
            </a:pPr>
            <a:r>
              <a:rPr lang="en-US" sz="2800"/>
              <a:t>People decide to migrate because of push factors and pull factors. </a:t>
            </a:r>
          </a:p>
          <a:p>
            <a:pPr lvl="1">
              <a:lnSpc>
                <a:spcPct val="90000"/>
              </a:lnSpc>
              <a:buClrTx/>
            </a:pPr>
            <a:r>
              <a:rPr lang="en-US" sz="2400"/>
              <a:t>A push factor induces people to move out of their present location</a:t>
            </a:r>
          </a:p>
          <a:p>
            <a:pPr lvl="1">
              <a:lnSpc>
                <a:spcPct val="90000"/>
              </a:lnSpc>
              <a:buClrTx/>
            </a:pPr>
            <a:r>
              <a:rPr lang="en-US" sz="2400"/>
              <a:t>A pull factor induces people to move into a new location. </a:t>
            </a:r>
          </a:p>
          <a:p>
            <a:pPr>
              <a:lnSpc>
                <a:spcPct val="90000"/>
              </a:lnSpc>
            </a:pPr>
            <a:r>
              <a:rPr lang="en-US" sz="2800"/>
              <a:t>Both push and pull factors typically play a role in human migration.</a:t>
            </a:r>
            <a:r>
              <a:rPr lang="en-US" sz="2000"/>
              <a:t> </a:t>
            </a:r>
          </a:p>
        </p:txBody>
      </p:sp>
      <p:pic>
        <p:nvPicPr>
          <p:cNvPr id="43017" name="Picture 9" descr="MCj0105204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05400" y="1981200"/>
            <a:ext cx="3733800" cy="1489075"/>
          </a:xfrm>
          <a:ln/>
        </p:spPr>
      </p:pic>
      <p:pic>
        <p:nvPicPr>
          <p:cNvPr id="43019" name="Picture 11" descr="MCj01052060000[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105400" y="4267200"/>
            <a:ext cx="3886200" cy="1543050"/>
          </a:xfr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7"/>
          <p:cNvSpPr>
            <a:spLocks noGrp="1" noChangeArrowheads="1"/>
          </p:cNvSpPr>
          <p:nvPr>
            <p:ph type="title"/>
          </p:nvPr>
        </p:nvSpPr>
        <p:spPr/>
        <p:txBody>
          <a:bodyPr/>
          <a:lstStyle/>
          <a:p>
            <a:r>
              <a:rPr lang="en-US"/>
              <a:t>Three Types of Push-Pull</a:t>
            </a:r>
          </a:p>
        </p:txBody>
      </p:sp>
      <p:sp>
        <p:nvSpPr>
          <p:cNvPr id="47109" name="Rectangle 5"/>
          <p:cNvSpPr>
            <a:spLocks noGrp="1" noChangeArrowheads="1"/>
          </p:cNvSpPr>
          <p:nvPr>
            <p:ph type="body" sz="half" idx="1"/>
          </p:nvPr>
        </p:nvSpPr>
        <p:spPr/>
        <p:txBody>
          <a:bodyPr/>
          <a:lstStyle/>
          <a:p>
            <a:r>
              <a:rPr lang="en-US" sz="3600"/>
              <a:t>We can identify 3 major kinds of push and pull factors: </a:t>
            </a:r>
          </a:p>
          <a:p>
            <a:pPr lvl="1"/>
            <a:r>
              <a:rPr lang="en-US" sz="3200"/>
              <a:t>Economic</a:t>
            </a:r>
          </a:p>
          <a:p>
            <a:pPr lvl="1"/>
            <a:r>
              <a:rPr lang="en-US" sz="3200"/>
              <a:t>Cultural</a:t>
            </a:r>
          </a:p>
          <a:p>
            <a:pPr lvl="1"/>
            <a:r>
              <a:rPr lang="en-US" sz="3200"/>
              <a:t>Environmental</a:t>
            </a:r>
            <a:endParaRPr lang="en-US" sz="2400"/>
          </a:p>
        </p:txBody>
      </p:sp>
      <p:pic>
        <p:nvPicPr>
          <p:cNvPr id="47114" name="Picture 10" descr="j0215185"/>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477000" y="1295400"/>
            <a:ext cx="2438400" cy="2014538"/>
          </a:xfrm>
          <a:ln/>
        </p:spPr>
      </p:pic>
      <p:pic>
        <p:nvPicPr>
          <p:cNvPr id="47117" name="Picture 13" descr="cultur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14800" y="2971800"/>
            <a:ext cx="2019300" cy="1819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7119" name="Picture 1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76800"/>
            <a:ext cx="2476500" cy="1857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Economic Push and Pull Factors </a:t>
            </a:r>
          </a:p>
        </p:txBody>
      </p:sp>
      <p:sp>
        <p:nvSpPr>
          <p:cNvPr id="51204" name="Rectangle 4"/>
          <p:cNvSpPr>
            <a:spLocks noGrp="1" noChangeArrowheads="1"/>
          </p:cNvSpPr>
          <p:nvPr>
            <p:ph type="body" sz="half" idx="1"/>
          </p:nvPr>
        </p:nvSpPr>
        <p:spPr/>
        <p:txBody>
          <a:bodyPr/>
          <a:lstStyle/>
          <a:p>
            <a:pPr lvl="1"/>
            <a:r>
              <a:rPr lang="en-US" sz="2400"/>
              <a:t>Most people migrate for economic reasons. </a:t>
            </a:r>
          </a:p>
          <a:p>
            <a:pPr lvl="1"/>
            <a:r>
              <a:rPr lang="en-US" sz="2400"/>
              <a:t>The relative attractiveness of a region can shift with economic change.</a:t>
            </a:r>
          </a:p>
        </p:txBody>
      </p:sp>
      <p:pic>
        <p:nvPicPr>
          <p:cNvPr id="51208" name="Picture 8" descr="worst-jobs-crap-wor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33600" y="2971800"/>
            <a:ext cx="5334000" cy="36274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Cultural Push and Pull Factors </a:t>
            </a:r>
          </a:p>
        </p:txBody>
      </p:sp>
      <p:sp>
        <p:nvSpPr>
          <p:cNvPr id="55299" name="Rectangle 3"/>
          <p:cNvSpPr>
            <a:spLocks noGrp="1" noChangeArrowheads="1"/>
          </p:cNvSpPr>
          <p:nvPr>
            <p:ph type="body" sz="half" idx="1"/>
          </p:nvPr>
        </p:nvSpPr>
        <p:spPr>
          <a:xfrm>
            <a:off x="304800" y="1600200"/>
            <a:ext cx="4267200" cy="4800600"/>
          </a:xfrm>
        </p:spPr>
        <p:txBody>
          <a:bodyPr/>
          <a:lstStyle/>
          <a:p>
            <a:pPr lvl="1"/>
            <a:r>
              <a:rPr lang="en-US" sz="3200" dirty="0"/>
              <a:t>Forced international migration has historically occurred for two main reasons:</a:t>
            </a:r>
          </a:p>
          <a:p>
            <a:pPr lvl="2">
              <a:buClrTx/>
            </a:pPr>
            <a:r>
              <a:rPr lang="en-US" sz="2800" dirty="0"/>
              <a:t>Slavery </a:t>
            </a:r>
          </a:p>
          <a:p>
            <a:pPr lvl="2">
              <a:buClrTx/>
            </a:pPr>
            <a:r>
              <a:rPr lang="en-US" sz="2800" dirty="0"/>
              <a:t>Political instability</a:t>
            </a:r>
            <a:r>
              <a:rPr lang="en-US" dirty="0"/>
              <a:t> </a:t>
            </a:r>
          </a:p>
        </p:txBody>
      </p:sp>
      <p:pic>
        <p:nvPicPr>
          <p:cNvPr id="55303" name="Picture 7" descr="rwanda-deminer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6800" y="4114800"/>
            <a:ext cx="3581400" cy="2524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5304" name="Picture 8" descr="chian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1447800"/>
            <a:ext cx="2163763" cy="2514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Twentieth Century Instability</a:t>
            </a:r>
          </a:p>
        </p:txBody>
      </p:sp>
      <p:sp>
        <p:nvSpPr>
          <p:cNvPr id="56323" name="Rectangle 3"/>
          <p:cNvSpPr>
            <a:spLocks noGrp="1" noChangeArrowheads="1"/>
          </p:cNvSpPr>
          <p:nvPr>
            <p:ph type="body" sz="half" idx="1"/>
          </p:nvPr>
        </p:nvSpPr>
        <p:spPr>
          <a:xfrm>
            <a:off x="0" y="1371600"/>
            <a:ext cx="5867400" cy="5334000"/>
          </a:xfrm>
        </p:spPr>
        <p:txBody>
          <a:bodyPr/>
          <a:lstStyle/>
          <a:p>
            <a:pPr lvl="1"/>
            <a:r>
              <a:rPr lang="en-US" sz="2000" dirty="0"/>
              <a:t>In the twentieth century, forced international migration increased because of political instability resulting from cultural diversity. </a:t>
            </a:r>
          </a:p>
          <a:p>
            <a:pPr lvl="2">
              <a:buClrTx/>
            </a:pPr>
            <a:r>
              <a:rPr lang="en-US" sz="1800" dirty="0"/>
              <a:t>Refugees are people who have been forced to migrate from their home country and cannot return for fear of persecution. </a:t>
            </a:r>
          </a:p>
          <a:p>
            <a:pPr lvl="2">
              <a:buClrTx/>
            </a:pPr>
            <a:r>
              <a:rPr lang="en-US" sz="1800" dirty="0"/>
              <a:t>Political conditions can also operate as pull factors, especially the lure of freedom. </a:t>
            </a:r>
          </a:p>
          <a:p>
            <a:pPr lvl="2">
              <a:buClrTx/>
            </a:pPr>
            <a:r>
              <a:rPr lang="en-US" sz="1800" dirty="0"/>
              <a:t>With the election of democratic governments in Eastern Europe during the 1990s, Western Europe’s political pull has disappeared as a migration factor. </a:t>
            </a:r>
          </a:p>
          <a:p>
            <a:pPr lvl="2">
              <a:buClrTx/>
            </a:pPr>
            <a:r>
              <a:rPr lang="en-US" sz="1800" dirty="0"/>
              <a:t>However, Western Europe pulls an increasing number of migrants from Eastern Europe for economic reasons.</a:t>
            </a:r>
          </a:p>
        </p:txBody>
      </p:sp>
      <p:pic>
        <p:nvPicPr>
          <p:cNvPr id="56326" name="Picture 6" descr="refuge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1524000"/>
            <a:ext cx="2960688" cy="218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6327" name="Picture 7" descr="iron curti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3810000"/>
            <a:ext cx="2635250" cy="289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686800" cy="1295400"/>
          </a:xfrm>
        </p:spPr>
        <p:txBody>
          <a:bodyPr/>
          <a:lstStyle/>
          <a:p>
            <a:r>
              <a:rPr lang="en-US"/>
              <a:t>Refugees: </a:t>
            </a:r>
            <a:r>
              <a:rPr lang="en-US" b="1"/>
              <a:t>Sources and destinations</a:t>
            </a:r>
            <a:endParaRPr lang="en-US"/>
          </a:p>
        </p:txBody>
      </p:sp>
      <p:sp>
        <p:nvSpPr>
          <p:cNvPr id="4101" name="Text Box 5"/>
          <p:cNvSpPr txBox="1">
            <a:spLocks noChangeArrowheads="1"/>
          </p:cNvSpPr>
          <p:nvPr/>
        </p:nvSpPr>
        <p:spPr bwMode="auto">
          <a:xfrm>
            <a:off x="457200" y="6324600"/>
            <a:ext cx="8229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912813" indent="-912813">
              <a:defRPr sz="2400">
                <a:solidFill>
                  <a:schemeClr val="tx1"/>
                </a:solidFill>
                <a:latin typeface="Times" charset="0"/>
              </a:defRPr>
            </a:lvl1pPr>
            <a:lvl2pPr marL="1146175">
              <a:defRPr sz="2400">
                <a:solidFill>
                  <a:schemeClr val="tx1"/>
                </a:solidFill>
                <a:latin typeface="Times" charset="0"/>
              </a:defRPr>
            </a:lvl2pPr>
            <a:lvl3pPr marL="1260475">
              <a:defRPr sz="2400">
                <a:solidFill>
                  <a:schemeClr val="tx1"/>
                </a:solidFill>
                <a:latin typeface="Times" charset="0"/>
              </a:defRPr>
            </a:lvl3pPr>
            <a:lvl4pPr marL="1374775">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3-1: Major source and destination areas of both international and internal refugees.</a:t>
            </a:r>
            <a:endParaRPr lang="en-US" sz="1800"/>
          </a:p>
        </p:txBody>
      </p:sp>
      <p:pic>
        <p:nvPicPr>
          <p:cNvPr id="4106"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905000"/>
            <a:ext cx="8763000" cy="4129088"/>
          </a:xfr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p:txBody>
          <a:bodyPr/>
          <a:lstStyle/>
          <a:p>
            <a:r>
              <a:rPr lang="en-US" sz="4000"/>
              <a:t>Changes in Refugee Populations</a:t>
            </a:r>
          </a:p>
        </p:txBody>
      </p:sp>
      <p:pic>
        <p:nvPicPr>
          <p:cNvPr id="60423" name="Picture 7" descr="1996 97 world refuge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447800"/>
            <a:ext cx="7086600" cy="5241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Environmental Push and Pull Factors </a:t>
            </a:r>
          </a:p>
        </p:txBody>
      </p:sp>
      <p:sp>
        <p:nvSpPr>
          <p:cNvPr id="63491" name="Rectangle 3"/>
          <p:cNvSpPr>
            <a:spLocks noGrp="1" noChangeArrowheads="1"/>
          </p:cNvSpPr>
          <p:nvPr>
            <p:ph type="body" sz="half" idx="1"/>
          </p:nvPr>
        </p:nvSpPr>
        <p:spPr>
          <a:xfrm>
            <a:off x="152400" y="1600200"/>
            <a:ext cx="5715000" cy="5029200"/>
          </a:xfrm>
        </p:spPr>
        <p:txBody>
          <a:bodyPr/>
          <a:lstStyle/>
          <a:p>
            <a:pPr lvl="1"/>
            <a:r>
              <a:rPr lang="en-US" sz="2400"/>
              <a:t>People also migrate for environmental reasons, pulled toward physically attractive regions and pushed from hazardous ones. </a:t>
            </a:r>
          </a:p>
          <a:p>
            <a:pPr lvl="1"/>
            <a:r>
              <a:rPr lang="en-US" sz="2400"/>
              <a:t>Attractive environments for migrants include mountains, seasides, and warm climates. </a:t>
            </a:r>
          </a:p>
          <a:p>
            <a:pPr lvl="1"/>
            <a:r>
              <a:rPr lang="en-US" sz="2400"/>
              <a:t>Migrants are also pushed from their homes by adverse physical conditions. </a:t>
            </a:r>
          </a:p>
          <a:p>
            <a:pPr lvl="2"/>
            <a:r>
              <a:rPr lang="en-US" sz="2000"/>
              <a:t>Water—either too much or too little—poses the most common environmental threat.</a:t>
            </a:r>
          </a:p>
        </p:txBody>
      </p:sp>
      <p:pic>
        <p:nvPicPr>
          <p:cNvPr id="63494" name="Picture 6" descr="marbell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990600"/>
            <a:ext cx="2833688" cy="3332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3495" name="Picture 7" descr="deser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4419600"/>
            <a:ext cx="2919413" cy="218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Intervening Obstacles</a:t>
            </a:r>
          </a:p>
        </p:txBody>
      </p:sp>
      <p:sp>
        <p:nvSpPr>
          <p:cNvPr id="65540" name="Rectangle 4"/>
          <p:cNvSpPr>
            <a:spLocks noGrp="1" noChangeArrowheads="1"/>
          </p:cNvSpPr>
          <p:nvPr>
            <p:ph type="body" sz="half" idx="1"/>
          </p:nvPr>
        </p:nvSpPr>
        <p:spPr>
          <a:xfrm>
            <a:off x="152400" y="1752600"/>
            <a:ext cx="6934200" cy="4953000"/>
          </a:xfrm>
        </p:spPr>
        <p:txBody>
          <a:bodyPr/>
          <a:lstStyle/>
          <a:p>
            <a:pPr lvl="1">
              <a:lnSpc>
                <a:spcPct val="90000"/>
              </a:lnSpc>
              <a:buClrTx/>
            </a:pPr>
            <a:r>
              <a:rPr lang="en-US"/>
              <a:t>Where migrants go is not always their desired destination. </a:t>
            </a:r>
          </a:p>
          <a:p>
            <a:pPr lvl="1">
              <a:lnSpc>
                <a:spcPct val="90000"/>
              </a:lnSpc>
              <a:buClrTx/>
            </a:pPr>
            <a:r>
              <a:rPr lang="en-US"/>
              <a:t>They may be blocked by an intervening obstacle. </a:t>
            </a:r>
          </a:p>
          <a:p>
            <a:pPr lvl="2">
              <a:lnSpc>
                <a:spcPct val="90000"/>
              </a:lnSpc>
            </a:pPr>
            <a:r>
              <a:rPr lang="en-US"/>
              <a:t>In the past, intervening obstacles were primarily environmental. . . like mountains and deserts. </a:t>
            </a:r>
          </a:p>
          <a:p>
            <a:pPr lvl="2">
              <a:lnSpc>
                <a:spcPct val="90000"/>
              </a:lnSpc>
            </a:pPr>
            <a:r>
              <a:rPr lang="en-US"/>
              <a:t>Bodies of water long have been important intervening obstacles. </a:t>
            </a:r>
          </a:p>
          <a:p>
            <a:pPr lvl="2">
              <a:lnSpc>
                <a:spcPct val="90000"/>
              </a:lnSpc>
            </a:pPr>
            <a:r>
              <a:rPr lang="en-US"/>
              <a:t>However, today’s migrant faces intervening obstacles created by local diversity in government and politics.</a:t>
            </a:r>
          </a:p>
        </p:txBody>
      </p:sp>
      <p:pic>
        <p:nvPicPr>
          <p:cNvPr id="65547" name="Picture 11" descr="stop im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467600" y="1828800"/>
            <a:ext cx="1325563" cy="4724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What Geographers Study</a:t>
            </a:r>
          </a:p>
        </p:txBody>
      </p:sp>
      <p:sp>
        <p:nvSpPr>
          <p:cNvPr id="28675" name="Rectangle 3"/>
          <p:cNvSpPr>
            <a:spLocks noGrp="1" noChangeArrowheads="1"/>
          </p:cNvSpPr>
          <p:nvPr>
            <p:ph type="body" sz="half" idx="1"/>
          </p:nvPr>
        </p:nvSpPr>
        <p:spPr>
          <a:xfrm>
            <a:off x="457200" y="1600200"/>
            <a:ext cx="4267200" cy="5029200"/>
          </a:xfrm>
        </p:spPr>
        <p:txBody>
          <a:bodyPr/>
          <a:lstStyle/>
          <a:p>
            <a:r>
              <a:rPr lang="en-US"/>
              <a:t>Geographers document from where people migrate and to where they migrate. </a:t>
            </a:r>
          </a:p>
          <a:p>
            <a:r>
              <a:rPr lang="en-US"/>
              <a:t>They also study reasons why people migrate. </a:t>
            </a:r>
          </a:p>
        </p:txBody>
      </p:sp>
      <p:pic>
        <p:nvPicPr>
          <p:cNvPr id="28677" name="Picture 5" descr="humanmgrationcov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76400"/>
            <a:ext cx="3265488" cy="4724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Distance Traveled</a:t>
            </a:r>
          </a:p>
        </p:txBody>
      </p:sp>
      <p:sp>
        <p:nvSpPr>
          <p:cNvPr id="68611" name="Rectangle 3"/>
          <p:cNvSpPr>
            <a:spLocks noGrp="1" noChangeArrowheads="1"/>
          </p:cNvSpPr>
          <p:nvPr>
            <p:ph type="body" sz="half" idx="1"/>
          </p:nvPr>
        </p:nvSpPr>
        <p:spPr>
          <a:xfrm>
            <a:off x="381000" y="1447800"/>
            <a:ext cx="8229600" cy="2362200"/>
          </a:xfrm>
        </p:spPr>
        <p:txBody>
          <a:bodyPr/>
          <a:lstStyle/>
          <a:p>
            <a:pPr lvl="1"/>
            <a:r>
              <a:rPr lang="en-US" sz="2400"/>
              <a:t>Ravenstein’s theories made two main points about the distance that migrants travel to their home:</a:t>
            </a:r>
          </a:p>
          <a:p>
            <a:pPr lvl="2">
              <a:buClrTx/>
            </a:pPr>
            <a:r>
              <a:rPr lang="en-US" sz="2000"/>
              <a:t>Most migrants relocate a short distance and remain within the same country. </a:t>
            </a:r>
          </a:p>
          <a:p>
            <a:pPr lvl="2">
              <a:buClrTx/>
            </a:pPr>
            <a:r>
              <a:rPr lang="en-US" sz="2000"/>
              <a:t>Long-distance migrants to other countries head for major centers of economic activity.</a:t>
            </a:r>
          </a:p>
          <a:p>
            <a:pPr lvl="2">
              <a:buClrTx/>
              <a:buFont typeface="Wingdings" pitchFamily="2" charset="2"/>
              <a:buNone/>
            </a:pPr>
            <a:endParaRPr lang="en-US" sz="2000"/>
          </a:p>
          <a:p>
            <a:pPr lvl="2">
              <a:buClrTx/>
              <a:buFont typeface="Wingdings" pitchFamily="2" charset="2"/>
              <a:buNone/>
            </a:pPr>
            <a:endParaRPr lang="en-US" sz="2000"/>
          </a:p>
        </p:txBody>
      </p:sp>
      <p:pic>
        <p:nvPicPr>
          <p:cNvPr id="68613" name="Picture 5" descr="global_path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3886200"/>
            <a:ext cx="4641850" cy="2676525"/>
          </a:xfrm>
          <a:solidFill>
            <a:schemeClr val="tx1"/>
          </a:solidFill>
          <a:ln/>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sz="4000"/>
              <a:t>International vs. Interregional Migration</a:t>
            </a:r>
          </a:p>
        </p:txBody>
      </p:sp>
      <p:sp>
        <p:nvSpPr>
          <p:cNvPr id="69637" name="Rectangle 5"/>
          <p:cNvSpPr>
            <a:spLocks noGrp="1" noChangeArrowheads="1"/>
          </p:cNvSpPr>
          <p:nvPr>
            <p:ph type="body" sz="half" idx="1"/>
          </p:nvPr>
        </p:nvSpPr>
        <p:spPr>
          <a:xfrm>
            <a:off x="457200" y="1600200"/>
            <a:ext cx="4724400" cy="4953000"/>
          </a:xfrm>
        </p:spPr>
        <p:txBody>
          <a:bodyPr/>
          <a:lstStyle/>
          <a:p>
            <a:pPr lvl="1"/>
            <a:r>
              <a:rPr lang="en-US" sz="2000"/>
              <a:t>International migration is permanent movement from one country to another, whereas internal migration is permanent movement within the same country. </a:t>
            </a:r>
          </a:p>
          <a:p>
            <a:pPr lvl="2">
              <a:buClrTx/>
            </a:pPr>
            <a:r>
              <a:rPr lang="en-US" sz="1800"/>
              <a:t>International migrants are much less numerous than internal migrants. </a:t>
            </a:r>
          </a:p>
          <a:p>
            <a:pPr lvl="1"/>
            <a:r>
              <a:rPr lang="en-US" sz="2000"/>
              <a:t>Interregional migration is movement from one region of a country to another, while intraregional migration is movement within one region.</a:t>
            </a:r>
          </a:p>
        </p:txBody>
      </p:sp>
      <p:pic>
        <p:nvPicPr>
          <p:cNvPr id="69641" name="Picture 9" descr="dcchange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1752600"/>
            <a:ext cx="3579813" cy="4724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a:t>Two Types of Migration</a:t>
            </a:r>
          </a:p>
        </p:txBody>
      </p:sp>
      <p:sp>
        <p:nvSpPr>
          <p:cNvPr id="73731" name="Rectangle 3"/>
          <p:cNvSpPr>
            <a:spLocks noGrp="1" noChangeArrowheads="1"/>
          </p:cNvSpPr>
          <p:nvPr>
            <p:ph type="body" sz="half" idx="1"/>
          </p:nvPr>
        </p:nvSpPr>
        <p:spPr>
          <a:xfrm>
            <a:off x="457200" y="1752600"/>
            <a:ext cx="4038600" cy="4724400"/>
          </a:xfrm>
        </p:spPr>
        <p:txBody>
          <a:bodyPr/>
          <a:lstStyle/>
          <a:p>
            <a:pPr lvl="1"/>
            <a:r>
              <a:rPr lang="en-US" sz="3600"/>
              <a:t>International migration is further divided into two types</a:t>
            </a:r>
          </a:p>
          <a:p>
            <a:pPr lvl="2"/>
            <a:r>
              <a:rPr lang="en-US" sz="3200"/>
              <a:t>Forced </a:t>
            </a:r>
          </a:p>
          <a:p>
            <a:pPr lvl="2"/>
            <a:r>
              <a:rPr lang="en-US" sz="3200"/>
              <a:t>Voluntary</a:t>
            </a:r>
          </a:p>
          <a:p>
            <a:endParaRPr lang="en-US" sz="3600"/>
          </a:p>
        </p:txBody>
      </p:sp>
      <p:pic>
        <p:nvPicPr>
          <p:cNvPr id="73735" name="Picture 7" descr="MCBD07193_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334000" y="4267200"/>
            <a:ext cx="2092325" cy="2438400"/>
          </a:xfrm>
          <a:ln/>
        </p:spPr>
      </p:pic>
      <p:pic>
        <p:nvPicPr>
          <p:cNvPr id="73745" name="Picture 17" descr="MCj0230557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105400" y="1752600"/>
            <a:ext cx="2239963" cy="2189163"/>
          </a:xfr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5" name="Content Placeholder 4"/>
          <p:cNvSpPr>
            <a:spLocks noGrp="1"/>
          </p:cNvSpPr>
          <p:nvPr>
            <p:ph sz="quarter" idx="3"/>
          </p:nvPr>
        </p:nvSpPr>
        <p:spPr/>
        <p:txBody>
          <a:bodyPr/>
          <a:lstStyle/>
          <a:p>
            <a:endParaRPr lang="en-US" dirty="0"/>
          </a:p>
        </p:txBody>
      </p:sp>
      <p:sp>
        <p:nvSpPr>
          <p:cNvPr id="6" name="Content Placeholder 5"/>
          <p:cNvSpPr>
            <a:spLocks noGrp="1"/>
          </p:cNvSpPr>
          <p:nvPr>
            <p:ph sz="quarter" idx="2"/>
          </p:nvPr>
        </p:nvSpPr>
        <p:spPr>
          <a:xfrm>
            <a:off x="2895600" y="609600"/>
            <a:ext cx="5791200" cy="3179763"/>
          </a:xfrm>
          <a:prstGeom prst="wedgeEllipse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Hello, my name </a:t>
            </a:r>
            <a:r>
              <a:rPr lang="en-US" sz="1600" b="1" dirty="0" smtClean="0"/>
              <a:t>is WILBUR ZELINSKY</a:t>
            </a:r>
            <a:r>
              <a:rPr lang="en-US" sz="1600" dirty="0" smtClean="0"/>
              <a:t>. I have an idea. </a:t>
            </a:r>
            <a:r>
              <a:rPr lang="en-US" sz="1600" b="1" dirty="0" smtClean="0"/>
              <a:t>Migration Transition </a:t>
            </a:r>
            <a:r>
              <a:rPr lang="en-US" sz="1600" dirty="0" smtClean="0"/>
              <a:t>goes right along with the Demographic Transition! The social and economic changes that happen in the demographic transition affect the migration patterns! (I think you should remember my name, cause you will sound extra smart in a CRQ if you mention it…)</a:t>
            </a:r>
            <a:endParaRPr lang="en-US" sz="1600" dirty="0"/>
          </a:p>
        </p:txBody>
      </p:sp>
      <p:pic>
        <p:nvPicPr>
          <p:cNvPr id="7" name="Picture 6"/>
          <p:cNvPicPr>
            <a:picLocks noChangeAspect="1"/>
          </p:cNvPicPr>
          <p:nvPr/>
        </p:nvPicPr>
        <p:blipFill>
          <a:blip r:embed="rId2"/>
          <a:stretch>
            <a:fillRect/>
          </a:stretch>
        </p:blipFill>
        <p:spPr>
          <a:xfrm>
            <a:off x="721610" y="3342574"/>
            <a:ext cx="2783589" cy="2783589"/>
          </a:xfrm>
          <a:prstGeom prst="rect">
            <a:avLst/>
          </a:prstGeom>
        </p:spPr>
      </p:pic>
    </p:spTree>
    <p:extLst>
      <p:ext uri="{BB962C8B-B14F-4D97-AF65-F5344CB8AC3E}">
        <p14:creationId xmlns:p14="http://schemas.microsoft.com/office/powerpoint/2010/main" val="985936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a:t>Connections to Demographic Transition</a:t>
            </a:r>
          </a:p>
        </p:txBody>
      </p:sp>
      <p:sp>
        <p:nvSpPr>
          <p:cNvPr id="75779" name="Rectangle 3"/>
          <p:cNvSpPr>
            <a:spLocks noGrp="1" noChangeArrowheads="1"/>
          </p:cNvSpPr>
          <p:nvPr>
            <p:ph type="body" idx="1"/>
          </p:nvPr>
        </p:nvSpPr>
        <p:spPr>
          <a:xfrm>
            <a:off x="457200" y="1600200"/>
            <a:ext cx="8229600" cy="4953000"/>
          </a:xfrm>
        </p:spPr>
        <p:txBody>
          <a:bodyPr/>
          <a:lstStyle/>
          <a:p>
            <a:pPr>
              <a:lnSpc>
                <a:spcPct val="80000"/>
              </a:lnSpc>
              <a:buClrTx/>
            </a:pPr>
            <a:r>
              <a:rPr lang="en-US" sz="2800"/>
              <a:t>Geographer Wilber Zelinsky has identified a migration transition, which consists of changes in a society comparable to those in the demographic transition. </a:t>
            </a:r>
          </a:p>
          <a:p>
            <a:pPr lvl="1">
              <a:lnSpc>
                <a:spcPct val="80000"/>
              </a:lnSpc>
              <a:buClrTx/>
            </a:pPr>
            <a:r>
              <a:rPr lang="en-US" sz="2400"/>
              <a:t>A society in stage 1,</a:t>
            </a:r>
          </a:p>
          <a:p>
            <a:pPr lvl="2">
              <a:lnSpc>
                <a:spcPct val="80000"/>
              </a:lnSpc>
              <a:buClrTx/>
            </a:pPr>
            <a:r>
              <a:rPr lang="en-US" sz="2000"/>
              <a:t>Unlikely to migrate permanently.</a:t>
            </a:r>
          </a:p>
          <a:p>
            <a:pPr lvl="2">
              <a:lnSpc>
                <a:spcPct val="80000"/>
              </a:lnSpc>
              <a:buClrTx/>
            </a:pPr>
            <a:r>
              <a:rPr lang="en-US" sz="2000"/>
              <a:t>Does have high daily or seasonal mobility in search of food. </a:t>
            </a:r>
          </a:p>
          <a:p>
            <a:pPr lvl="1">
              <a:lnSpc>
                <a:spcPct val="80000"/>
              </a:lnSpc>
              <a:buClrTx/>
            </a:pPr>
            <a:r>
              <a:rPr lang="en-US" sz="2400"/>
              <a:t>According to migration transition theory, societies in stages 3 and 4 are the destinations of the international migrants leaving the stage 2 countries in search of economic opportunities. </a:t>
            </a:r>
          </a:p>
          <a:p>
            <a:pPr lvl="1">
              <a:lnSpc>
                <a:spcPct val="80000"/>
              </a:lnSpc>
              <a:buClrTx/>
            </a:pPr>
            <a:r>
              <a:rPr lang="en-US" sz="2400"/>
              <a:t>Internal migration within countries in stages 3 and 4 of the demographic transition is intraregional, from cities to surrounding suburbs.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Characteristics of Migrants</a:t>
            </a:r>
          </a:p>
        </p:txBody>
      </p:sp>
      <p:sp>
        <p:nvSpPr>
          <p:cNvPr id="76803" name="Rectangle 3"/>
          <p:cNvSpPr>
            <a:spLocks noGrp="1" noChangeArrowheads="1"/>
          </p:cNvSpPr>
          <p:nvPr>
            <p:ph type="body" sz="half" idx="1"/>
          </p:nvPr>
        </p:nvSpPr>
        <p:spPr>
          <a:xfrm>
            <a:off x="457200" y="1600200"/>
            <a:ext cx="5410200" cy="4953000"/>
          </a:xfrm>
        </p:spPr>
        <p:txBody>
          <a:bodyPr/>
          <a:lstStyle/>
          <a:p>
            <a:pPr>
              <a:buClrTx/>
            </a:pPr>
            <a:r>
              <a:rPr lang="en-US" sz="2400"/>
              <a:t>Ravenstein noted distinctive gender and family-status patterns in his migration theories: </a:t>
            </a:r>
          </a:p>
          <a:p>
            <a:pPr lvl="1"/>
            <a:r>
              <a:rPr lang="en-US" sz="2000"/>
              <a:t>Most long- distance migrants have historically been male</a:t>
            </a:r>
          </a:p>
          <a:p>
            <a:pPr lvl="1"/>
            <a:r>
              <a:rPr lang="en-US" sz="2000"/>
              <a:t>Most long-distance migrants have historically been adult individuals rather than families with children.</a:t>
            </a:r>
          </a:p>
          <a:p>
            <a:pPr>
              <a:buClrTx/>
            </a:pPr>
            <a:r>
              <a:rPr lang="en-US" sz="2400"/>
              <a:t>Changes in Gender of Migrants</a:t>
            </a:r>
          </a:p>
          <a:p>
            <a:pPr lvl="1"/>
            <a:r>
              <a:rPr lang="en-US" sz="2000"/>
              <a:t>But since the 1990s the gender pattern has reversed, and women now constitute about 55 percent of U.S. immigration.</a:t>
            </a:r>
          </a:p>
        </p:txBody>
      </p:sp>
      <p:pic>
        <p:nvPicPr>
          <p:cNvPr id="76805" name="Picture 5" descr="j025043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943600" y="1524000"/>
            <a:ext cx="2300288" cy="2189163"/>
          </a:xfrm>
          <a:ln/>
        </p:spPr>
      </p:pic>
      <p:pic>
        <p:nvPicPr>
          <p:cNvPr id="76811" name="Picture 11" descr="j0310152"/>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553200" y="4038600"/>
            <a:ext cx="1609725" cy="1830388"/>
          </a:xfr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Family Status of Migrants </a:t>
            </a:r>
          </a:p>
        </p:txBody>
      </p:sp>
      <p:sp>
        <p:nvSpPr>
          <p:cNvPr id="78852" name="Rectangle 4"/>
          <p:cNvSpPr>
            <a:spLocks noGrp="1" noChangeArrowheads="1"/>
          </p:cNvSpPr>
          <p:nvPr>
            <p:ph type="body" sz="half" idx="1"/>
          </p:nvPr>
        </p:nvSpPr>
        <p:spPr>
          <a:xfrm>
            <a:off x="457200" y="1600200"/>
            <a:ext cx="4876800" cy="4530725"/>
          </a:xfrm>
        </p:spPr>
        <p:txBody>
          <a:bodyPr/>
          <a:lstStyle/>
          <a:p>
            <a:pPr>
              <a:lnSpc>
                <a:spcPct val="90000"/>
              </a:lnSpc>
              <a:buClrTx/>
            </a:pPr>
            <a:r>
              <a:rPr lang="en-US" sz="2800"/>
              <a:t>Ravenstein also believed that most long-distance migrants were young adults seeking work. </a:t>
            </a:r>
          </a:p>
          <a:p>
            <a:pPr>
              <a:lnSpc>
                <a:spcPct val="90000"/>
              </a:lnSpc>
              <a:buClrTx/>
            </a:pPr>
            <a:r>
              <a:rPr lang="en-US" sz="2800"/>
              <a:t>For the most part, this pattern continues for the United States. </a:t>
            </a:r>
          </a:p>
          <a:p>
            <a:pPr>
              <a:lnSpc>
                <a:spcPct val="90000"/>
              </a:lnSpc>
              <a:buClrTx/>
            </a:pPr>
            <a:r>
              <a:rPr lang="en-US" sz="2800"/>
              <a:t>With the increase in women migrating. . . more children are coming with their mother.</a:t>
            </a:r>
          </a:p>
        </p:txBody>
      </p:sp>
      <p:pic>
        <p:nvPicPr>
          <p:cNvPr id="78855" name="Picture 7" descr="j0229039"/>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715000" y="3810000"/>
            <a:ext cx="1930400" cy="2813050"/>
          </a:xfrm>
          <a:ln/>
        </p:spPr>
      </p:pic>
      <p:pic>
        <p:nvPicPr>
          <p:cNvPr id="78856" name="Picture 8" descr="j0343547"/>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867400" y="1600200"/>
            <a:ext cx="1562100" cy="1911350"/>
          </a:xfr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Rectangle 8"/>
          <p:cNvSpPr>
            <a:spLocks noGrp="1" noChangeArrowheads="1"/>
          </p:cNvSpPr>
          <p:nvPr>
            <p:ph type="title"/>
          </p:nvPr>
        </p:nvSpPr>
        <p:spPr/>
        <p:txBody>
          <a:bodyPr/>
          <a:lstStyle/>
          <a:p>
            <a:r>
              <a:rPr lang="en-US"/>
              <a:t>Mexican Immigration </a:t>
            </a:r>
          </a:p>
        </p:txBody>
      </p:sp>
      <p:pic>
        <p:nvPicPr>
          <p:cNvPr id="81926" name="Picture 6" descr="mexican immigrati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295400"/>
            <a:ext cx="2576513" cy="1763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23" name="Rectangle 3"/>
          <p:cNvSpPr>
            <a:spLocks noGrp="1" noChangeArrowheads="1"/>
          </p:cNvSpPr>
          <p:nvPr>
            <p:ph type="body" sz="half" idx="3"/>
          </p:nvPr>
        </p:nvSpPr>
        <p:spPr>
          <a:xfrm>
            <a:off x="457200" y="3200400"/>
            <a:ext cx="8229600" cy="3429000"/>
          </a:xfrm>
        </p:spPr>
        <p:txBody>
          <a:bodyPr/>
          <a:lstStyle/>
          <a:p>
            <a:pPr>
              <a:lnSpc>
                <a:spcPct val="90000"/>
              </a:lnSpc>
              <a:buClrTx/>
            </a:pPr>
            <a:r>
              <a:rPr lang="en-US" sz="2400" dirty="0"/>
              <a:t>The origin of Mexican immigrants to the United States matches the expectations of the migration transition and distance-decay theories. </a:t>
            </a:r>
          </a:p>
          <a:p>
            <a:pPr lvl="1">
              <a:lnSpc>
                <a:spcPct val="90000"/>
              </a:lnSpc>
              <a:buClrTx/>
            </a:pPr>
            <a:r>
              <a:rPr lang="en-US" sz="2000" dirty="0"/>
              <a:t>The destination of choice within the United States is overwhelmingly states that border Mexico. </a:t>
            </a:r>
          </a:p>
          <a:p>
            <a:pPr lvl="1">
              <a:lnSpc>
                <a:spcPct val="90000"/>
              </a:lnSpc>
              <a:buClrTx/>
            </a:pPr>
            <a:r>
              <a:rPr lang="en-US" sz="2000" dirty="0"/>
              <a:t>But most immigrants originate not from Mexico’s northern states but from interior states.</a:t>
            </a:r>
          </a:p>
          <a:p>
            <a:pPr lvl="1">
              <a:lnSpc>
                <a:spcPct val="90000"/>
              </a:lnSpc>
              <a:buClrTx/>
            </a:pPr>
            <a:r>
              <a:rPr lang="en-US" sz="2000" dirty="0"/>
              <a:t>Because farm work is seasonal. . . the greatest number of Mexicans head north to the United States in the autumn and return home in the spring.</a:t>
            </a:r>
          </a:p>
        </p:txBody>
      </p:sp>
      <p:pic>
        <p:nvPicPr>
          <p:cNvPr id="81930" name="Picture 10" descr="ImmigIllegals_hsmall"/>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609600" y="1371600"/>
            <a:ext cx="2838450" cy="1676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914400"/>
          </a:xfrm>
        </p:spPr>
        <p:txBody>
          <a:bodyPr/>
          <a:lstStyle/>
          <a:p>
            <a:r>
              <a:rPr lang="en-US" sz="4800"/>
              <a:t>Issue 2: Migration Patterns</a:t>
            </a:r>
            <a:endParaRPr lang="en-US"/>
          </a:p>
        </p:txBody>
      </p:sp>
      <p:sp>
        <p:nvSpPr>
          <p:cNvPr id="5123" name="Rectangle 3"/>
          <p:cNvSpPr>
            <a:spLocks noGrp="1" noChangeArrowheads="1"/>
          </p:cNvSpPr>
          <p:nvPr>
            <p:ph type="body" idx="1"/>
          </p:nvPr>
        </p:nvSpPr>
        <p:spPr>
          <a:xfrm>
            <a:off x="685800" y="1295400"/>
            <a:ext cx="7772400" cy="4800600"/>
          </a:xfrm>
        </p:spPr>
        <p:txBody>
          <a:bodyPr/>
          <a:lstStyle/>
          <a:p>
            <a:r>
              <a:rPr lang="en-US"/>
              <a:t>Global migration patterns</a:t>
            </a:r>
          </a:p>
          <a:p>
            <a:endParaRPr lang="en-US" sz="1000"/>
          </a:p>
          <a:p>
            <a:r>
              <a:rPr lang="en-US"/>
              <a:t>U.S. migration patterns</a:t>
            </a:r>
          </a:p>
          <a:p>
            <a:pPr lvl="1"/>
            <a:r>
              <a:rPr lang="en-US" sz="2400" i="1"/>
              <a:t>Colonial immigration</a:t>
            </a:r>
          </a:p>
          <a:p>
            <a:pPr lvl="1"/>
            <a:r>
              <a:rPr lang="en-US" sz="2400" i="1"/>
              <a:t>19th century immigration</a:t>
            </a:r>
          </a:p>
          <a:p>
            <a:pPr lvl="1"/>
            <a:r>
              <a:rPr lang="en-US" sz="2400" i="1"/>
              <a:t>Recent immigration</a:t>
            </a:r>
          </a:p>
          <a:p>
            <a:endParaRPr lang="en-US" sz="1000"/>
          </a:p>
          <a:p>
            <a:r>
              <a:rPr lang="en-US"/>
              <a:t>Impact of immigration on the U.S.</a:t>
            </a:r>
          </a:p>
          <a:p>
            <a:pPr lvl="1"/>
            <a:r>
              <a:rPr lang="en-US" sz="2400" i="1"/>
              <a:t>Legacy of European migration</a:t>
            </a:r>
          </a:p>
          <a:p>
            <a:pPr lvl="1"/>
            <a:r>
              <a:rPr lang="en-US" sz="2400" i="1"/>
              <a:t>Undocumented immigration</a:t>
            </a:r>
          </a:p>
          <a:p>
            <a:pPr lvl="1"/>
            <a:r>
              <a:rPr lang="en-US" sz="2400" i="1"/>
              <a:t>Destination of immigrants within the 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lstStyle/>
          <a:p>
            <a:r>
              <a:rPr lang="en-US"/>
              <a:t>Net Migration </a:t>
            </a:r>
            <a:r>
              <a:rPr lang="en-US" sz="4000" b="1"/>
              <a:t>(per population)</a:t>
            </a:r>
            <a:endParaRPr lang="en-US"/>
          </a:p>
        </p:txBody>
      </p:sp>
      <p:sp>
        <p:nvSpPr>
          <p:cNvPr id="7173" name="Text Box 5"/>
          <p:cNvSpPr txBox="1">
            <a:spLocks noChangeArrowheads="1"/>
          </p:cNvSpPr>
          <p:nvPr/>
        </p:nvSpPr>
        <p:spPr bwMode="auto">
          <a:xfrm>
            <a:off x="228600" y="5867400"/>
            <a:ext cx="870267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3-3: Net migration per 1,000 population. The U.S. has the largest number of immigrants, but other developed countries also have relatively large numbers.</a:t>
            </a:r>
          </a:p>
        </p:txBody>
      </p:sp>
      <p:pic>
        <p:nvPicPr>
          <p:cNvPr id="7178"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5488" y="1295400"/>
            <a:ext cx="7693025" cy="4343400"/>
          </a:xfr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What Migrants Seek</a:t>
            </a:r>
          </a:p>
        </p:txBody>
      </p:sp>
      <p:sp>
        <p:nvSpPr>
          <p:cNvPr id="30723" name="Rectangle 3"/>
          <p:cNvSpPr>
            <a:spLocks noGrp="1" noChangeArrowheads="1"/>
          </p:cNvSpPr>
          <p:nvPr>
            <p:ph type="body" sz="half" idx="1"/>
          </p:nvPr>
        </p:nvSpPr>
        <p:spPr>
          <a:xfrm>
            <a:off x="457200" y="1905000"/>
            <a:ext cx="4038600" cy="4724400"/>
          </a:xfrm>
        </p:spPr>
        <p:txBody>
          <a:bodyPr/>
          <a:lstStyle/>
          <a:p>
            <a:r>
              <a:rPr lang="en-US"/>
              <a:t>Most people migrate in search of three objectives: </a:t>
            </a:r>
          </a:p>
          <a:p>
            <a:pPr lvl="1"/>
            <a:r>
              <a:rPr lang="en-US"/>
              <a:t>economic opportunity</a:t>
            </a:r>
          </a:p>
          <a:p>
            <a:pPr lvl="1"/>
            <a:r>
              <a:rPr lang="en-US"/>
              <a:t>cultural freedom</a:t>
            </a:r>
          </a:p>
          <a:p>
            <a:pPr lvl="1"/>
            <a:r>
              <a:rPr lang="en-US"/>
              <a:t>environmental comfort. </a:t>
            </a:r>
          </a:p>
          <a:p>
            <a:pPr>
              <a:buFont typeface="Wingdings" pitchFamily="2" charset="2"/>
              <a:buNone/>
            </a:pPr>
            <a:endParaRPr lang="en-US"/>
          </a:p>
        </p:txBody>
      </p:sp>
      <p:pic>
        <p:nvPicPr>
          <p:cNvPr id="30727" name="Picture 7" descr="j019534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953000" y="1676400"/>
            <a:ext cx="1817688" cy="1500188"/>
          </a:xfrm>
          <a:ln/>
        </p:spPr>
      </p:pic>
      <p:pic>
        <p:nvPicPr>
          <p:cNvPr id="30728" name="Picture 8" descr="j0304943"/>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7315200" y="1447800"/>
            <a:ext cx="1425575" cy="1830388"/>
          </a:xfrm>
          <a:ln/>
        </p:spPr>
      </p:pic>
      <p:pic>
        <p:nvPicPr>
          <p:cNvPr id="30729" name="Picture 9" descr="spring flower-sea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81400"/>
            <a:ext cx="3962400" cy="3124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763000" cy="762000"/>
          </a:xfrm>
        </p:spPr>
        <p:txBody>
          <a:bodyPr/>
          <a:lstStyle/>
          <a:p>
            <a:r>
              <a:rPr lang="en-US"/>
              <a:t>Migration to U.S.</a:t>
            </a:r>
            <a:r>
              <a:rPr lang="en-US" b="1"/>
              <a:t>,</a:t>
            </a:r>
            <a:r>
              <a:rPr lang="en-US"/>
              <a:t> </a:t>
            </a:r>
            <a:r>
              <a:rPr lang="en-US" b="1"/>
              <a:t>by region of origin</a:t>
            </a:r>
            <a:r>
              <a:rPr lang="en-US"/>
              <a:t>  </a:t>
            </a:r>
          </a:p>
        </p:txBody>
      </p:sp>
      <p:sp>
        <p:nvSpPr>
          <p:cNvPr id="8197" name="Text Box 5"/>
          <p:cNvSpPr txBox="1">
            <a:spLocks noChangeArrowheads="1"/>
          </p:cNvSpPr>
          <p:nvPr/>
        </p:nvSpPr>
        <p:spPr bwMode="auto">
          <a:xfrm>
            <a:off x="457200" y="5943600"/>
            <a:ext cx="8016875" cy="61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6175">
              <a:defRPr sz="2400">
                <a:solidFill>
                  <a:schemeClr val="tx1"/>
                </a:solidFill>
                <a:latin typeface="Times" charset="0"/>
              </a:defRPr>
            </a:lvl2pPr>
            <a:lvl3pPr marL="1260475">
              <a:defRPr sz="2400">
                <a:solidFill>
                  <a:schemeClr val="tx1"/>
                </a:solidFill>
                <a:latin typeface="Times" charset="0"/>
              </a:defRPr>
            </a:lvl3pPr>
            <a:lvl4pPr marL="1374775">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3-4: Most migrants to the U.S. were from Europe until the 1960s. Since then, Latin America and Asia have become the main sources of immigrants.</a:t>
            </a:r>
            <a:r>
              <a:rPr lang="en-US" sz="1800"/>
              <a:t> </a:t>
            </a:r>
          </a:p>
        </p:txBody>
      </p:sp>
      <p:pic>
        <p:nvPicPr>
          <p:cNvPr id="820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371600"/>
            <a:ext cx="6477000" cy="4572000"/>
          </a:xfr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a:t>First Peak of European Immigration </a:t>
            </a:r>
          </a:p>
        </p:txBody>
      </p:sp>
      <p:sp>
        <p:nvSpPr>
          <p:cNvPr id="86019" name="Rectangle 3"/>
          <p:cNvSpPr>
            <a:spLocks noGrp="1" noChangeArrowheads="1"/>
          </p:cNvSpPr>
          <p:nvPr>
            <p:ph type="body" idx="1"/>
          </p:nvPr>
        </p:nvSpPr>
        <p:spPr>
          <a:xfrm>
            <a:off x="457200" y="1447800"/>
            <a:ext cx="8229600" cy="5029200"/>
          </a:xfrm>
        </p:spPr>
        <p:txBody>
          <a:bodyPr/>
          <a:lstStyle/>
          <a:p>
            <a:pPr>
              <a:lnSpc>
                <a:spcPct val="80000"/>
              </a:lnSpc>
              <a:buClrTx/>
            </a:pPr>
            <a:r>
              <a:rPr lang="en-US" sz="2800"/>
              <a:t>From 1607.. . until 1840, a steady stream of Europeans (totaling 2 million) migrated to the American colonies and after 1776. . . the United States. </a:t>
            </a:r>
          </a:p>
          <a:p>
            <a:pPr>
              <a:lnSpc>
                <a:spcPct val="80000"/>
              </a:lnSpc>
              <a:buClrTx/>
            </a:pPr>
            <a:r>
              <a:rPr lang="en-US" sz="2800"/>
              <a:t>Ninety percent of European immigrants. . . prior to 1840 came from Great Britain. During the 1840s and 1850s, the level of immigration. . . surged. </a:t>
            </a:r>
          </a:p>
          <a:p>
            <a:pPr lvl="1">
              <a:lnSpc>
                <a:spcPct val="80000"/>
              </a:lnSpc>
              <a:buClrTx/>
            </a:pPr>
            <a:r>
              <a:rPr lang="en-US" sz="2400"/>
              <a:t>More than 4 million people migrated,.. . more than twice as many as in the previous 250 years combined.</a:t>
            </a:r>
          </a:p>
          <a:p>
            <a:pPr>
              <a:lnSpc>
                <a:spcPct val="80000"/>
              </a:lnSpc>
              <a:buClrTx/>
            </a:pPr>
            <a:r>
              <a:rPr lang="en-US" sz="2800"/>
              <a:t>More than 90 percent of all U.S. immigrants during the 1840s and 1850s came from Northern and Western Europe, including two fifths from Ireland and another one third from Germany.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 y="277813"/>
            <a:ext cx="8915400" cy="1143000"/>
          </a:xfrm>
        </p:spPr>
        <p:txBody>
          <a:bodyPr/>
          <a:lstStyle/>
          <a:p>
            <a:r>
              <a:rPr lang="en-US" sz="4000"/>
              <a:t>Second Peak of European Immigration </a:t>
            </a:r>
          </a:p>
        </p:txBody>
      </p:sp>
      <p:sp>
        <p:nvSpPr>
          <p:cNvPr id="87044" name="Rectangle 4"/>
          <p:cNvSpPr>
            <a:spLocks noGrp="1" noChangeArrowheads="1"/>
          </p:cNvSpPr>
          <p:nvPr>
            <p:ph type="body" sz="half" idx="1"/>
          </p:nvPr>
        </p:nvSpPr>
        <p:spPr>
          <a:xfrm>
            <a:off x="457200" y="1600200"/>
            <a:ext cx="4572000" cy="5105400"/>
          </a:xfrm>
        </p:spPr>
        <p:txBody>
          <a:bodyPr/>
          <a:lstStyle/>
          <a:p>
            <a:pPr lvl="1"/>
            <a:r>
              <a:rPr lang="en-US" sz="2400"/>
              <a:t>U.S. immigration declined somewhat during the 1860s as a result of the Civil War (1861—1865). </a:t>
            </a:r>
          </a:p>
          <a:p>
            <a:pPr lvl="1"/>
            <a:r>
              <a:rPr lang="en-US" sz="2400"/>
              <a:t>A second peak was reached during the 1880s, where more than a half- million people, more than three-fourths during the late 1880s, came from Northern and Western Europe.</a:t>
            </a:r>
          </a:p>
        </p:txBody>
      </p:sp>
      <p:pic>
        <p:nvPicPr>
          <p:cNvPr id="87046" name="Picture 6" descr="us civil wa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15000" y="1295400"/>
            <a:ext cx="2743200" cy="2743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7048" name="Picture 8" descr="ImmigrantFamil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38800" y="4191000"/>
            <a:ext cx="2881313" cy="25352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Third Peak of European Immigration </a:t>
            </a:r>
          </a:p>
        </p:txBody>
      </p:sp>
      <p:sp>
        <p:nvSpPr>
          <p:cNvPr id="90115" name="Rectangle 3"/>
          <p:cNvSpPr>
            <a:spLocks noGrp="1" noChangeArrowheads="1"/>
          </p:cNvSpPr>
          <p:nvPr>
            <p:ph type="body" sz="half" idx="1"/>
          </p:nvPr>
        </p:nvSpPr>
        <p:spPr>
          <a:xfrm>
            <a:off x="457200" y="1600200"/>
            <a:ext cx="5029200" cy="5029200"/>
          </a:xfrm>
        </p:spPr>
        <p:txBody>
          <a:bodyPr/>
          <a:lstStyle/>
          <a:p>
            <a:pPr>
              <a:lnSpc>
                <a:spcPct val="90000"/>
              </a:lnSpc>
              <a:buClrTx/>
            </a:pPr>
            <a:r>
              <a:rPr lang="en-US" sz="2400"/>
              <a:t>Economic problems in the United States discouraged immigration during the early 1890s, but by the end of the decade the level reached a third peak. </a:t>
            </a:r>
          </a:p>
          <a:p>
            <a:pPr>
              <a:lnSpc>
                <a:spcPct val="90000"/>
              </a:lnSpc>
              <a:buClrTx/>
            </a:pPr>
            <a:r>
              <a:rPr lang="en-US" sz="2400"/>
              <a:t>During this time, most people came from Italy, Russia, and Austria-Hungary, places that previously had sent few people.</a:t>
            </a:r>
          </a:p>
          <a:p>
            <a:pPr>
              <a:lnSpc>
                <a:spcPct val="90000"/>
              </a:lnSpc>
              <a:buClrTx/>
            </a:pPr>
            <a:r>
              <a:rPr lang="en-US" sz="2400"/>
              <a:t>The record year was 1907, with 1.3 million. </a:t>
            </a:r>
          </a:p>
          <a:p>
            <a:pPr lvl="1">
              <a:lnSpc>
                <a:spcPct val="90000"/>
              </a:lnSpc>
              <a:buClrTx/>
            </a:pPr>
            <a:r>
              <a:rPr lang="en-US" sz="2000"/>
              <a:t>The shift coincided with the diffusion of the Industrial Revolution.. . to Southern and Eastern Europe.</a:t>
            </a:r>
          </a:p>
        </p:txBody>
      </p:sp>
      <p:pic>
        <p:nvPicPr>
          <p:cNvPr id="90117" name="Picture 5" descr="Sk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905000"/>
            <a:ext cx="3286125" cy="426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a:t>Recent Immigration from Less Developed Regions </a:t>
            </a:r>
          </a:p>
        </p:txBody>
      </p:sp>
      <p:sp>
        <p:nvSpPr>
          <p:cNvPr id="92164" name="Rectangle 4"/>
          <p:cNvSpPr>
            <a:spLocks noGrp="1" noChangeArrowheads="1"/>
          </p:cNvSpPr>
          <p:nvPr>
            <p:ph type="body" sz="half" idx="1"/>
          </p:nvPr>
        </p:nvSpPr>
        <p:spPr/>
        <p:txBody>
          <a:bodyPr/>
          <a:lstStyle/>
          <a:p>
            <a:pPr>
              <a:buClrTx/>
            </a:pPr>
            <a:r>
              <a:rPr lang="en-US" sz="2400"/>
              <a:t>Immigration to the United States dropped sharply in the 1930s and 1940s, during the Great Depression and World War II, then it steadily increased during the 1950s, 1960s, and 1970s.</a:t>
            </a:r>
          </a:p>
          <a:p>
            <a:pPr>
              <a:buClrTx/>
            </a:pPr>
            <a:r>
              <a:rPr lang="en-US" sz="2400"/>
              <a:t>It surged during the 1980s and 1990s to historically high levels.</a:t>
            </a:r>
          </a:p>
        </p:txBody>
      </p:sp>
      <p:pic>
        <p:nvPicPr>
          <p:cNvPr id="92168" name="Picture 8" descr="OKmigrantMoth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676400"/>
            <a:ext cx="1881188" cy="2590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2172" name="Picture 12" descr="B000CC3IE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19600" y="4495800"/>
            <a:ext cx="3163888" cy="218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2173" name="Picture 13" descr="300px-WW2_TitlePicture_For_Wikipedia_Arti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2590800"/>
            <a:ext cx="2163762" cy="2955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772400" cy="685800"/>
          </a:xfrm>
        </p:spPr>
        <p:txBody>
          <a:bodyPr/>
          <a:lstStyle/>
          <a:p>
            <a:r>
              <a:rPr lang="en-US"/>
              <a:t>Migration from Asia to the U.S.</a:t>
            </a:r>
          </a:p>
        </p:txBody>
      </p:sp>
      <p:sp>
        <p:nvSpPr>
          <p:cNvPr id="9221" name="Text Box 5"/>
          <p:cNvSpPr txBox="1">
            <a:spLocks noChangeArrowheads="1"/>
          </p:cNvSpPr>
          <p:nvPr/>
        </p:nvSpPr>
        <p:spPr bwMode="auto">
          <a:xfrm>
            <a:off x="762000" y="5486400"/>
            <a:ext cx="78676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252538">
              <a:defRPr sz="2400">
                <a:solidFill>
                  <a:schemeClr val="tx1"/>
                </a:solidFill>
                <a:latin typeface="Times" charset="0"/>
              </a:defRPr>
            </a:lvl2pPr>
            <a:lvl3pPr marL="1366838">
              <a:defRPr sz="2400">
                <a:solidFill>
                  <a:schemeClr val="tx1"/>
                </a:solidFill>
                <a:latin typeface="Times" charset="0"/>
              </a:defRPr>
            </a:lvl3pPr>
            <a:lvl4pPr marL="1481138">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3-5: Migration in 2001. The largest numbers of migrants from Asia come from India, China, the Philippines, and Vietnam.</a:t>
            </a:r>
          </a:p>
        </p:txBody>
      </p:sp>
      <p:pic>
        <p:nvPicPr>
          <p:cNvPr id="9226"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751013"/>
            <a:ext cx="7772400" cy="3201987"/>
          </a:xfrm>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28600"/>
            <a:ext cx="8763000" cy="762000"/>
          </a:xfrm>
        </p:spPr>
        <p:txBody>
          <a:bodyPr/>
          <a:lstStyle/>
          <a:p>
            <a:r>
              <a:rPr lang="en-US" sz="3800"/>
              <a:t>Migration from Latin America to the U.S.</a:t>
            </a:r>
            <a:endParaRPr lang="en-US"/>
          </a:p>
        </p:txBody>
      </p:sp>
      <p:sp>
        <p:nvSpPr>
          <p:cNvPr id="10246" name="Text Box 6"/>
          <p:cNvSpPr txBox="1">
            <a:spLocks noChangeArrowheads="1"/>
          </p:cNvSpPr>
          <p:nvPr/>
        </p:nvSpPr>
        <p:spPr bwMode="auto">
          <a:xfrm>
            <a:off x="593725" y="5995988"/>
            <a:ext cx="78867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85850" indent="-1085850">
              <a:defRPr sz="2400">
                <a:solidFill>
                  <a:schemeClr val="tx1"/>
                </a:solidFill>
                <a:latin typeface="Times" charset="0"/>
              </a:defRPr>
            </a:lvl1pPr>
            <a:lvl2pPr marL="1543050">
              <a:defRPr sz="2400">
                <a:solidFill>
                  <a:schemeClr val="tx1"/>
                </a:solidFill>
                <a:latin typeface="Times" charset="0"/>
              </a:defRPr>
            </a:lvl2pPr>
            <a:lvl3pPr marL="1657350">
              <a:defRPr sz="2400">
                <a:solidFill>
                  <a:schemeClr val="tx1"/>
                </a:solidFill>
                <a:latin typeface="Times" charset="0"/>
              </a:defRPr>
            </a:lvl3pPr>
            <a:lvl4pPr marL="1771650">
              <a:defRPr sz="2400">
                <a:solidFill>
                  <a:schemeClr val="tx1"/>
                </a:solidFill>
                <a:latin typeface="Times" charset="0"/>
              </a:defRPr>
            </a:lvl4pPr>
            <a:lvl5pPr marL="1885950">
              <a:defRPr sz="2400">
                <a:solidFill>
                  <a:schemeClr val="tx1"/>
                </a:solidFill>
                <a:latin typeface="Times" charset="0"/>
              </a:defRPr>
            </a:lvl5pPr>
            <a:lvl6pPr marL="2343150" eaLnBrk="0" fontAlgn="base" hangingPunct="0">
              <a:spcBef>
                <a:spcPct val="0"/>
              </a:spcBef>
              <a:spcAft>
                <a:spcPct val="0"/>
              </a:spcAft>
              <a:defRPr sz="2400">
                <a:solidFill>
                  <a:schemeClr val="tx1"/>
                </a:solidFill>
                <a:latin typeface="Times" charset="0"/>
              </a:defRPr>
            </a:lvl6pPr>
            <a:lvl7pPr marL="2800350" eaLnBrk="0" fontAlgn="base" hangingPunct="0">
              <a:spcBef>
                <a:spcPct val="0"/>
              </a:spcBef>
              <a:spcAft>
                <a:spcPct val="0"/>
              </a:spcAft>
              <a:defRPr sz="2400">
                <a:solidFill>
                  <a:schemeClr val="tx1"/>
                </a:solidFill>
                <a:latin typeface="Times" charset="0"/>
              </a:defRPr>
            </a:lvl7pPr>
            <a:lvl8pPr marL="3257550" eaLnBrk="0" fontAlgn="base" hangingPunct="0">
              <a:spcBef>
                <a:spcPct val="0"/>
              </a:spcBef>
              <a:spcAft>
                <a:spcPct val="0"/>
              </a:spcAft>
              <a:defRPr sz="2400">
                <a:solidFill>
                  <a:schemeClr val="tx1"/>
                </a:solidFill>
                <a:latin typeface="Times" charset="0"/>
              </a:defRPr>
            </a:lvl8pPr>
            <a:lvl9pPr marL="3714750" eaLnBrk="0" fontAlgn="base" hangingPunct="0">
              <a:spcBef>
                <a:spcPct val="0"/>
              </a:spcBef>
              <a:spcAft>
                <a:spcPct val="0"/>
              </a:spcAft>
              <a:defRPr sz="2400">
                <a:solidFill>
                  <a:schemeClr val="tx1"/>
                </a:solidFill>
                <a:latin typeface="Times" charset="0"/>
              </a:defRPr>
            </a:lvl9pPr>
          </a:lstStyle>
          <a:p>
            <a:r>
              <a:rPr lang="en-US" sz="1600" dirty="0">
                <a:latin typeface="Arial" charset="0"/>
              </a:rPr>
              <a:t>Fig. 3-6: Mexico has been the largest source of migrants to the U.S., but migrants have also come from numerous other Latin American nations.</a:t>
            </a:r>
          </a:p>
        </p:txBody>
      </p:sp>
      <p:pic>
        <p:nvPicPr>
          <p:cNvPr id="10250"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0063" y="1219200"/>
            <a:ext cx="5602287" cy="4572000"/>
          </a:xfr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4000"/>
              <a:t>Impact of Immigration on the United States</a:t>
            </a:r>
          </a:p>
        </p:txBody>
      </p:sp>
      <p:sp>
        <p:nvSpPr>
          <p:cNvPr id="95235" name="Rectangle 3"/>
          <p:cNvSpPr>
            <a:spLocks noGrp="1" noChangeArrowheads="1"/>
          </p:cNvSpPr>
          <p:nvPr>
            <p:ph type="body" sz="half" idx="1"/>
          </p:nvPr>
        </p:nvSpPr>
        <p:spPr>
          <a:xfrm>
            <a:off x="228600" y="1524000"/>
            <a:ext cx="4876800" cy="5105400"/>
          </a:xfrm>
        </p:spPr>
        <p:txBody>
          <a:bodyPr/>
          <a:lstStyle/>
          <a:p>
            <a:pPr>
              <a:lnSpc>
                <a:spcPct val="90000"/>
              </a:lnSpc>
            </a:pPr>
            <a:r>
              <a:rPr lang="en-US" sz="2400"/>
              <a:t>The U.S. population has been built up through a combination of emigration from Africa and England primarily during the eighteenth century, from Europe primarily during the nineteenth century, and from Latin America and Asia primarily during the twentieth century. </a:t>
            </a:r>
          </a:p>
          <a:p>
            <a:pPr>
              <a:lnSpc>
                <a:spcPct val="90000"/>
              </a:lnSpc>
            </a:pPr>
            <a:r>
              <a:rPr lang="en-US" sz="2400"/>
              <a:t>In the twenty-first century, the impact of immigration varies around the country.</a:t>
            </a:r>
          </a:p>
          <a:p>
            <a:pPr>
              <a:lnSpc>
                <a:spcPct val="90000"/>
              </a:lnSpc>
            </a:pPr>
            <a:r>
              <a:rPr lang="en-US" sz="2400"/>
              <a:t>Massive European migration ended with the start of World War I.</a:t>
            </a:r>
          </a:p>
        </p:txBody>
      </p:sp>
      <p:pic>
        <p:nvPicPr>
          <p:cNvPr id="95237" name="Picture 5" descr="America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514600"/>
            <a:ext cx="3657600" cy="28162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4000"/>
              <a:t>Europe’s Demographic Transition. </a:t>
            </a:r>
          </a:p>
        </p:txBody>
      </p:sp>
      <p:sp>
        <p:nvSpPr>
          <p:cNvPr id="97283" name="Rectangle 3"/>
          <p:cNvSpPr>
            <a:spLocks noGrp="1" noChangeArrowheads="1"/>
          </p:cNvSpPr>
          <p:nvPr>
            <p:ph type="body" idx="1"/>
          </p:nvPr>
        </p:nvSpPr>
        <p:spPr/>
        <p:txBody>
          <a:bodyPr/>
          <a:lstStyle/>
          <a:p>
            <a:pPr lvl="1"/>
            <a:r>
              <a:rPr lang="en-US" sz="2400"/>
              <a:t>Rapid population growth in Europe fueled emigration, especially after 1800. </a:t>
            </a:r>
          </a:p>
          <a:p>
            <a:pPr lvl="1"/>
            <a:r>
              <a:rPr lang="en-US" sz="2400"/>
              <a:t>Application of new technologies.. . pushed much of Europe into stage 2 of the demographic transition. </a:t>
            </a:r>
          </a:p>
          <a:p>
            <a:pPr lvl="1"/>
            <a:r>
              <a:rPr lang="en-US" sz="2400"/>
              <a:t>To promote more efficient agriculture, some European governments forced the consolidation of several small farms into larger units. </a:t>
            </a:r>
          </a:p>
          <a:p>
            <a:pPr lvl="1"/>
            <a:r>
              <a:rPr lang="en-US" sz="2400"/>
              <a:t>Displaced farmers could choose between working in factories in the large cities or migrating to the United States or another country where farmland was plentiful.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r>
              <a:rPr lang="en-US"/>
              <a:t>Diffusion of European Culture </a:t>
            </a:r>
          </a:p>
        </p:txBody>
      </p:sp>
      <p:sp>
        <p:nvSpPr>
          <p:cNvPr id="98309" name="Rectangle 5"/>
          <p:cNvSpPr>
            <a:spLocks noGrp="1" noChangeArrowheads="1"/>
          </p:cNvSpPr>
          <p:nvPr>
            <p:ph type="body" sz="half" idx="1"/>
          </p:nvPr>
        </p:nvSpPr>
        <p:spPr>
          <a:xfrm>
            <a:off x="228600" y="1600200"/>
            <a:ext cx="4572000" cy="5257800"/>
          </a:xfrm>
        </p:spPr>
        <p:txBody>
          <a:bodyPr/>
          <a:lstStyle/>
          <a:p>
            <a:pPr>
              <a:lnSpc>
                <a:spcPct val="80000"/>
              </a:lnSpc>
              <a:buClrTx/>
            </a:pPr>
            <a:r>
              <a:rPr lang="en-US" sz="2400"/>
              <a:t>Europeans frequently imposed political domination on existing populations and injected their cultural values with little regard for local traditions. </a:t>
            </a:r>
          </a:p>
          <a:p>
            <a:pPr>
              <a:lnSpc>
                <a:spcPct val="80000"/>
              </a:lnSpc>
              <a:buClrTx/>
            </a:pPr>
            <a:r>
              <a:rPr lang="en-US" sz="2400"/>
              <a:t>Economies in Africa and Asia became based on extracting resources for export to Europe, rather than on using those resources to build local industry. </a:t>
            </a:r>
          </a:p>
          <a:p>
            <a:pPr>
              <a:lnSpc>
                <a:spcPct val="80000"/>
              </a:lnSpc>
              <a:buClrTx/>
            </a:pPr>
            <a:r>
              <a:rPr lang="en-US" sz="2400"/>
              <a:t>Many of today’s conflicts in former European colonies result from past practices by European immigrants.</a:t>
            </a:r>
          </a:p>
        </p:txBody>
      </p:sp>
      <p:pic>
        <p:nvPicPr>
          <p:cNvPr id="98311" name="Picture 7" descr="Imperialis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981200"/>
            <a:ext cx="4038600" cy="418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277813"/>
            <a:ext cx="8229600" cy="941387"/>
          </a:xfrm>
        </p:spPr>
        <p:txBody>
          <a:bodyPr/>
          <a:lstStyle/>
          <a:p>
            <a:r>
              <a:rPr lang="en-US"/>
              <a:t>Migration</a:t>
            </a:r>
          </a:p>
        </p:txBody>
      </p:sp>
      <p:sp>
        <p:nvSpPr>
          <p:cNvPr id="32771" name="Rectangle 3"/>
          <p:cNvSpPr>
            <a:spLocks noGrp="1" noChangeArrowheads="1"/>
          </p:cNvSpPr>
          <p:nvPr>
            <p:ph type="body" sz="half" idx="1"/>
          </p:nvPr>
        </p:nvSpPr>
        <p:spPr>
          <a:xfrm>
            <a:off x="228600" y="1295400"/>
            <a:ext cx="5181600" cy="5257800"/>
          </a:xfrm>
        </p:spPr>
        <p:txBody>
          <a:bodyPr/>
          <a:lstStyle/>
          <a:p>
            <a:pPr marL="533400" indent="-533400">
              <a:lnSpc>
                <a:spcPct val="90000"/>
              </a:lnSpc>
            </a:pPr>
            <a:r>
              <a:rPr lang="en-US"/>
              <a:t>The Key Issues are:</a:t>
            </a:r>
          </a:p>
          <a:p>
            <a:pPr marL="914400" lvl="1" indent="-457200">
              <a:lnSpc>
                <a:spcPct val="90000"/>
              </a:lnSpc>
              <a:buClrTx/>
              <a:buSzTx/>
              <a:buFontTx/>
              <a:buAutoNum type="arabicParenR"/>
            </a:pPr>
            <a:r>
              <a:rPr lang="en-US" sz="3200"/>
              <a:t>Why do people migrate?</a:t>
            </a:r>
          </a:p>
          <a:p>
            <a:pPr marL="914400" lvl="1" indent="-457200">
              <a:lnSpc>
                <a:spcPct val="90000"/>
              </a:lnSpc>
              <a:buClrTx/>
              <a:buSzTx/>
              <a:buFontTx/>
              <a:buAutoNum type="arabicParenR"/>
            </a:pPr>
            <a:r>
              <a:rPr lang="en-US" sz="3200"/>
              <a:t>Where are migrants distributed? </a:t>
            </a:r>
          </a:p>
          <a:p>
            <a:pPr marL="914400" lvl="1" indent="-457200">
              <a:lnSpc>
                <a:spcPct val="90000"/>
              </a:lnSpc>
              <a:buClrTx/>
              <a:buSzTx/>
              <a:buFontTx/>
              <a:buAutoNum type="arabicParenR"/>
            </a:pPr>
            <a:r>
              <a:rPr lang="en-US" sz="3200"/>
              <a:t>Why do migrants face obstacles? </a:t>
            </a:r>
          </a:p>
          <a:p>
            <a:pPr marL="914400" lvl="1" indent="-457200">
              <a:lnSpc>
                <a:spcPct val="90000"/>
              </a:lnSpc>
              <a:buClrTx/>
              <a:buSzTx/>
              <a:buFontTx/>
              <a:buAutoNum type="arabicParenR"/>
            </a:pPr>
            <a:r>
              <a:rPr lang="en-US" sz="3200"/>
              <a:t>Why do people migrate within a country?</a:t>
            </a:r>
            <a:r>
              <a:rPr lang="en-US"/>
              <a:t> </a:t>
            </a:r>
          </a:p>
        </p:txBody>
      </p:sp>
      <p:pic>
        <p:nvPicPr>
          <p:cNvPr id="32776" name="Picture 8" descr="coll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371600"/>
            <a:ext cx="3525838" cy="5029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a:t>Undocumented Immigration to the United States </a:t>
            </a:r>
          </a:p>
        </p:txBody>
      </p:sp>
      <p:sp>
        <p:nvSpPr>
          <p:cNvPr id="100355" name="Rectangle 3"/>
          <p:cNvSpPr>
            <a:spLocks noGrp="1" noChangeArrowheads="1"/>
          </p:cNvSpPr>
          <p:nvPr>
            <p:ph type="body" idx="1"/>
          </p:nvPr>
        </p:nvSpPr>
        <p:spPr/>
        <p:txBody>
          <a:bodyPr/>
          <a:lstStyle/>
          <a:p>
            <a:pPr lvl="1">
              <a:lnSpc>
                <a:spcPct val="90000"/>
              </a:lnSpc>
              <a:buClrTx/>
            </a:pPr>
            <a:r>
              <a:rPr lang="en-US" sz="2400"/>
              <a:t>Many people who cannot legally enter the United States are now immigrating illegally, . . . called undocumented immigrants. </a:t>
            </a:r>
          </a:p>
          <a:p>
            <a:pPr lvl="1">
              <a:lnSpc>
                <a:spcPct val="90000"/>
              </a:lnSpc>
              <a:buClrTx/>
            </a:pPr>
            <a:r>
              <a:rPr lang="en-US" sz="2400"/>
              <a:t>The U.S. Bureau of Citizenship and Immigration Services (BCIS) estimate 7 million undocumented immigrants in the U.S., although other estimates are as high as 20 million.</a:t>
            </a:r>
          </a:p>
          <a:p>
            <a:pPr lvl="1">
              <a:lnSpc>
                <a:spcPct val="90000"/>
              </a:lnSpc>
              <a:buClrTx/>
            </a:pPr>
            <a:r>
              <a:rPr lang="en-US" sz="2400"/>
              <a:t>The BCIS apprehends more than a million persons annually trying to cross the southern U.S. border. </a:t>
            </a:r>
          </a:p>
          <a:p>
            <a:pPr lvl="1">
              <a:lnSpc>
                <a:spcPct val="90000"/>
              </a:lnSpc>
              <a:buClrTx/>
            </a:pPr>
            <a:r>
              <a:rPr lang="en-US" sz="2400"/>
              <a:t>Half of the undocumented residents legally enter the country as students or tourists and then remain after they are supposed to leave.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52400"/>
            <a:ext cx="8153400" cy="1143000"/>
          </a:xfrm>
        </p:spPr>
        <p:txBody>
          <a:bodyPr/>
          <a:lstStyle/>
          <a:p>
            <a:r>
              <a:rPr lang="en-US" sz="4000" dirty="0"/>
              <a:t>Undocumented Immigration:</a:t>
            </a:r>
            <a:br>
              <a:rPr lang="en-US" sz="4000" dirty="0"/>
            </a:br>
            <a:r>
              <a:rPr lang="en-US" sz="4000" i="1" dirty="0"/>
              <a:t>Mexico to Arizona</a:t>
            </a:r>
            <a:r>
              <a:rPr lang="en-US" sz="4000" dirty="0"/>
              <a:t>  </a:t>
            </a:r>
            <a:endParaRPr lang="en-US" dirty="0"/>
          </a:p>
        </p:txBody>
      </p:sp>
      <p:sp>
        <p:nvSpPr>
          <p:cNvPr id="11269" name="Text Box 5"/>
          <p:cNvSpPr txBox="1">
            <a:spLocks noChangeArrowheads="1"/>
          </p:cNvSpPr>
          <p:nvPr/>
        </p:nvSpPr>
        <p:spPr bwMode="auto">
          <a:xfrm>
            <a:off x="708025" y="6011863"/>
            <a:ext cx="767397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spcBef>
                <a:spcPct val="50000"/>
              </a:spcBef>
            </a:pPr>
            <a:r>
              <a:rPr lang="en-US" sz="1600" dirty="0">
                <a:latin typeface="Arial" charset="0"/>
              </a:rPr>
              <a:t>Fig. 3-7: The complex route of one group of undocumented migrants from a small village north of Mexico City to Phoenix, Arizona.</a:t>
            </a:r>
          </a:p>
        </p:txBody>
      </p:sp>
      <p:pic>
        <p:nvPicPr>
          <p:cNvPr id="11274"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90800" y="1447800"/>
            <a:ext cx="4057650" cy="4343400"/>
          </a:xfrm>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a:t>The 1986 Immigration Reform and Control Act </a:t>
            </a:r>
          </a:p>
        </p:txBody>
      </p:sp>
      <p:sp>
        <p:nvSpPr>
          <p:cNvPr id="101379" name="Rectangle 3"/>
          <p:cNvSpPr>
            <a:spLocks noGrp="1" noChangeArrowheads="1"/>
          </p:cNvSpPr>
          <p:nvPr>
            <p:ph type="body" sz="half" idx="1"/>
          </p:nvPr>
        </p:nvSpPr>
        <p:spPr>
          <a:xfrm>
            <a:off x="457200" y="1600200"/>
            <a:ext cx="5486400" cy="5105400"/>
          </a:xfrm>
        </p:spPr>
        <p:txBody>
          <a:bodyPr/>
          <a:lstStyle/>
          <a:p>
            <a:r>
              <a:rPr lang="en-US" sz="2800"/>
              <a:t>The 1986 Immigration Reform and Control Act tried to reduce the flow of illegal immigrants. </a:t>
            </a:r>
          </a:p>
          <a:p>
            <a:pPr lvl="2"/>
            <a:r>
              <a:rPr lang="en-US" sz="2000"/>
              <a:t>Aliens who could prove that they had lived in the United States continuously between 1982 and 1987 could become permanent resident aliens and apply for U.S. citizenship after 5 years. </a:t>
            </a:r>
          </a:p>
          <a:p>
            <a:pPr lvl="2"/>
            <a:r>
              <a:rPr lang="en-US" sz="2000"/>
              <a:t>At the same time, the law discouraged further illegal immigration by making it harder for recent immigrants to get jobs without proper documentation.</a:t>
            </a:r>
          </a:p>
        </p:txBody>
      </p:sp>
      <p:pic>
        <p:nvPicPr>
          <p:cNvPr id="101381" name="Picture 5" descr="Immigr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2133600"/>
            <a:ext cx="2857500" cy="3733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4800"/>
            <a:ext cx="8686800" cy="685800"/>
          </a:xfrm>
        </p:spPr>
        <p:txBody>
          <a:bodyPr/>
          <a:lstStyle/>
          <a:p>
            <a:r>
              <a:rPr lang="en-US" sz="4000"/>
              <a:t>U.S. States as Immigrant Destinations</a:t>
            </a:r>
            <a:endParaRPr lang="en-US"/>
          </a:p>
        </p:txBody>
      </p:sp>
      <p:sp>
        <p:nvSpPr>
          <p:cNvPr id="12293" name="Text Box 5"/>
          <p:cNvSpPr txBox="1">
            <a:spLocks noChangeArrowheads="1"/>
          </p:cNvSpPr>
          <p:nvPr/>
        </p:nvSpPr>
        <p:spPr bwMode="auto">
          <a:xfrm>
            <a:off x="593725" y="5546725"/>
            <a:ext cx="7635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2294" name="Text Box 6"/>
          <p:cNvSpPr txBox="1">
            <a:spLocks noChangeArrowheads="1"/>
          </p:cNvSpPr>
          <p:nvPr/>
        </p:nvSpPr>
        <p:spPr bwMode="auto">
          <a:xfrm>
            <a:off x="457200" y="5638800"/>
            <a:ext cx="7673975"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969963" indent="-969963">
              <a:defRPr sz="2400">
                <a:solidFill>
                  <a:schemeClr val="tx1"/>
                </a:solidFill>
                <a:latin typeface="Times" charset="0"/>
              </a:defRPr>
            </a:lvl1pPr>
            <a:lvl2pPr marL="1373188">
              <a:defRPr sz="2400">
                <a:solidFill>
                  <a:schemeClr val="tx1"/>
                </a:solidFill>
                <a:latin typeface="Times" charset="0"/>
              </a:defRPr>
            </a:lvl2pPr>
            <a:lvl3pPr marL="1487488">
              <a:defRPr sz="2400">
                <a:solidFill>
                  <a:schemeClr val="tx1"/>
                </a:solidFill>
                <a:latin typeface="Times" charset="0"/>
              </a:defRPr>
            </a:lvl3pPr>
            <a:lvl4pPr marL="1601788">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spcBef>
                <a:spcPct val="50000"/>
              </a:spcBef>
            </a:pPr>
            <a:r>
              <a:rPr lang="en-US" sz="1600" dirty="0">
                <a:latin typeface="Arial" charset="0"/>
              </a:rPr>
              <a:t>Fig. 3-8: California is the destination of about 25% of all U.S. immigrants; another 25% go to New York and New Jersey. Other important destinations include Florida, Texas, and Illinois.</a:t>
            </a:r>
            <a:r>
              <a:rPr lang="en-US" sz="1600" dirty="0">
                <a:solidFill>
                  <a:schemeClr val="bg1"/>
                </a:solidFill>
                <a:latin typeface="Arial" charset="0"/>
              </a:rPr>
              <a:t> </a:t>
            </a:r>
          </a:p>
        </p:txBody>
      </p:sp>
      <p:pic>
        <p:nvPicPr>
          <p:cNvPr id="12298"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371600"/>
            <a:ext cx="7288213" cy="4191000"/>
          </a:xfrm>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04800"/>
            <a:ext cx="8686800" cy="1143000"/>
          </a:xfrm>
        </p:spPr>
        <p:txBody>
          <a:bodyPr/>
          <a:lstStyle/>
          <a:p>
            <a:r>
              <a:rPr lang="en-US" sz="4800"/>
              <a:t>Issue 3: Obstacles to Migration</a:t>
            </a:r>
            <a:endParaRPr lang="en-US"/>
          </a:p>
        </p:txBody>
      </p:sp>
      <p:sp>
        <p:nvSpPr>
          <p:cNvPr id="13315" name="Rectangle 3"/>
          <p:cNvSpPr>
            <a:spLocks noGrp="1" noChangeArrowheads="1"/>
          </p:cNvSpPr>
          <p:nvPr>
            <p:ph type="body" idx="1"/>
          </p:nvPr>
        </p:nvSpPr>
        <p:spPr>
          <a:xfrm>
            <a:off x="685800" y="1524000"/>
            <a:ext cx="7772400" cy="4572000"/>
          </a:xfrm>
        </p:spPr>
        <p:txBody>
          <a:bodyPr/>
          <a:lstStyle/>
          <a:p>
            <a:r>
              <a:rPr lang="en-US"/>
              <a:t>Immigration policies of host countries</a:t>
            </a:r>
          </a:p>
          <a:p>
            <a:pPr lvl="1"/>
            <a:r>
              <a:rPr lang="en-US" sz="2400" i="1"/>
              <a:t>U.S. quota laws</a:t>
            </a:r>
          </a:p>
          <a:p>
            <a:pPr lvl="1"/>
            <a:r>
              <a:rPr lang="en-US" sz="2400" i="1"/>
              <a:t>Temporary migration for work</a:t>
            </a:r>
          </a:p>
          <a:p>
            <a:pPr lvl="1"/>
            <a:r>
              <a:rPr lang="en-US" sz="2400" i="1"/>
              <a:t>Time-contract workers</a:t>
            </a:r>
          </a:p>
          <a:p>
            <a:pPr lvl="1"/>
            <a:r>
              <a:rPr lang="en-US" sz="2400" i="1"/>
              <a:t>Economic migrants or refugees?</a:t>
            </a:r>
            <a:endParaRPr lang="en-US"/>
          </a:p>
          <a:p>
            <a:endParaRPr lang="en-US" sz="1000"/>
          </a:p>
          <a:p>
            <a:r>
              <a:rPr lang="en-US"/>
              <a:t>Cultural problems living in other countries</a:t>
            </a:r>
          </a:p>
          <a:p>
            <a:pPr lvl="1"/>
            <a:r>
              <a:rPr lang="en-US" sz="2400" i="1"/>
              <a:t>U.S. attitudes to immigrants</a:t>
            </a:r>
          </a:p>
          <a:p>
            <a:pPr lvl="1"/>
            <a:r>
              <a:rPr lang="en-US" sz="2400" i="1"/>
              <a:t>Attitudes to guest workers</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U.S. Quota Laws</a:t>
            </a:r>
          </a:p>
        </p:txBody>
      </p:sp>
      <p:sp>
        <p:nvSpPr>
          <p:cNvPr id="103430" name="Rectangle 6"/>
          <p:cNvSpPr>
            <a:spLocks noGrp="1" noChangeArrowheads="1"/>
          </p:cNvSpPr>
          <p:nvPr>
            <p:ph type="body" idx="1"/>
          </p:nvPr>
        </p:nvSpPr>
        <p:spPr>
          <a:xfrm>
            <a:off x="457200" y="1600200"/>
            <a:ext cx="8229600" cy="5105400"/>
          </a:xfrm>
        </p:spPr>
        <p:txBody>
          <a:bodyPr/>
          <a:lstStyle/>
          <a:p>
            <a:pPr lvl="1">
              <a:lnSpc>
                <a:spcPct val="80000"/>
              </a:lnSpc>
              <a:buClrTx/>
            </a:pPr>
            <a:r>
              <a:rPr lang="en-US" sz="2400"/>
              <a:t>The era of unrestricted immigration to the United States, ended when Congress passed the Quota Act in 1921 and the National Origins Act in 1924. </a:t>
            </a:r>
          </a:p>
          <a:p>
            <a:pPr lvl="1">
              <a:lnSpc>
                <a:spcPct val="80000"/>
              </a:lnSpc>
              <a:buClrTx/>
            </a:pPr>
            <a:r>
              <a:rPr lang="en-US" sz="2400"/>
              <a:t>Quota laws were designed to assure that most immigrants to the United States continued to be Europeans. </a:t>
            </a:r>
          </a:p>
          <a:p>
            <a:pPr lvl="1">
              <a:lnSpc>
                <a:spcPct val="80000"/>
              </a:lnSpc>
              <a:buClrTx/>
            </a:pPr>
            <a:r>
              <a:rPr lang="en-US" sz="2400"/>
              <a:t>Quotas for individual countries were eliminated in 1968 and replaced with hemispheric quotas. </a:t>
            </a:r>
          </a:p>
          <a:p>
            <a:pPr lvl="1">
              <a:lnSpc>
                <a:spcPct val="80000"/>
              </a:lnSpc>
              <a:buClrTx/>
            </a:pPr>
            <a:r>
              <a:rPr lang="en-US" sz="2400"/>
              <a:t>In 1978 the hemisphere quotas were replaced by a global quota of 290,000, including a maximum of 20,000 per country. </a:t>
            </a:r>
          </a:p>
          <a:p>
            <a:pPr lvl="1">
              <a:lnSpc>
                <a:spcPct val="80000"/>
              </a:lnSpc>
              <a:buClrTx/>
            </a:pPr>
            <a:r>
              <a:rPr lang="en-US" sz="2400"/>
              <a:t>The current law has a global quota of 620,000, with no more than 7 percent from one country, but numerous qualifications and exceptions can alter the limit considerably.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r>
              <a:rPr lang="en-US"/>
              <a:t>Brain Drain</a:t>
            </a:r>
          </a:p>
        </p:txBody>
      </p:sp>
      <p:sp>
        <p:nvSpPr>
          <p:cNvPr id="106501" name="Rectangle 5"/>
          <p:cNvSpPr>
            <a:spLocks noGrp="1" noChangeArrowheads="1"/>
          </p:cNvSpPr>
          <p:nvPr>
            <p:ph type="body" sz="half" idx="1"/>
          </p:nvPr>
        </p:nvSpPr>
        <p:spPr>
          <a:xfrm>
            <a:off x="381000" y="1600200"/>
            <a:ext cx="4648200" cy="5029200"/>
          </a:xfrm>
        </p:spPr>
        <p:txBody>
          <a:bodyPr/>
          <a:lstStyle/>
          <a:p>
            <a:pPr>
              <a:lnSpc>
                <a:spcPct val="80000"/>
              </a:lnSpc>
              <a:buClrTx/>
            </a:pPr>
            <a:r>
              <a:rPr lang="en-US" sz="2400"/>
              <a:t>Other countries charge that by giving preference to skilled workers, U.S. immigration policy now contributes to a brain drain, which is a large-scale emigration by talented people. </a:t>
            </a:r>
          </a:p>
          <a:p>
            <a:pPr>
              <a:lnSpc>
                <a:spcPct val="80000"/>
              </a:lnSpc>
              <a:buClrTx/>
            </a:pPr>
            <a:r>
              <a:rPr lang="en-US" sz="2400"/>
              <a:t>The average immigrant has received more education than the typical American: nearly one-fourth of all legal immigrants to the United States have attended graduate school, compared to less than one-tenth of native-born Americans.</a:t>
            </a:r>
          </a:p>
        </p:txBody>
      </p:sp>
      <p:pic>
        <p:nvPicPr>
          <p:cNvPr id="106503" name="Picture 7" descr="im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2133600"/>
            <a:ext cx="3733800" cy="32845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609600"/>
          </a:xfrm>
        </p:spPr>
        <p:txBody>
          <a:bodyPr/>
          <a:lstStyle/>
          <a:p>
            <a:r>
              <a:rPr lang="en-US"/>
              <a:t>Guest Workers in Europe</a:t>
            </a:r>
          </a:p>
        </p:txBody>
      </p:sp>
      <p:sp>
        <p:nvSpPr>
          <p:cNvPr id="15365" name="Text Box 5"/>
          <p:cNvSpPr txBox="1">
            <a:spLocks noChangeArrowheads="1"/>
          </p:cNvSpPr>
          <p:nvPr/>
        </p:nvSpPr>
        <p:spPr bwMode="auto">
          <a:xfrm>
            <a:off x="457200" y="5943600"/>
            <a:ext cx="82486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200150">
              <a:defRPr sz="2400">
                <a:solidFill>
                  <a:schemeClr val="tx1"/>
                </a:solidFill>
                <a:latin typeface="Times" charset="0"/>
              </a:defRPr>
            </a:lvl2pPr>
            <a:lvl3pPr marL="1314450">
              <a:defRPr sz="2400">
                <a:solidFill>
                  <a:schemeClr val="tx1"/>
                </a:solidFill>
                <a:latin typeface="Times" charset="0"/>
              </a:defRPr>
            </a:lvl3pPr>
            <a:lvl4pPr marL="1428750">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3-9: Guest workers emigrate mainly from Eastern Europe and North Africa to work in the wealthier countries of Western Europe.</a:t>
            </a:r>
          </a:p>
        </p:txBody>
      </p:sp>
      <p:pic>
        <p:nvPicPr>
          <p:cNvPr id="15369"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09738" y="1143000"/>
            <a:ext cx="5724525" cy="4572000"/>
          </a:xfrm>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941387"/>
          </a:xfrm>
        </p:spPr>
        <p:txBody>
          <a:bodyPr/>
          <a:lstStyle/>
          <a:p>
            <a:r>
              <a:rPr lang="en-US"/>
              <a:t>Time-contract Workers </a:t>
            </a:r>
          </a:p>
        </p:txBody>
      </p:sp>
      <p:sp>
        <p:nvSpPr>
          <p:cNvPr id="16396" name="Rectangle 12"/>
          <p:cNvSpPr>
            <a:spLocks noGrp="1" noChangeArrowheads="1"/>
          </p:cNvSpPr>
          <p:nvPr>
            <p:ph type="body" sz="half" idx="1"/>
          </p:nvPr>
        </p:nvSpPr>
        <p:spPr>
          <a:xfrm>
            <a:off x="457200" y="1371600"/>
            <a:ext cx="4038600" cy="5029200"/>
          </a:xfrm>
        </p:spPr>
        <p:txBody>
          <a:bodyPr/>
          <a:lstStyle/>
          <a:p>
            <a:pPr>
              <a:lnSpc>
                <a:spcPct val="80000"/>
              </a:lnSpc>
              <a:buClrTx/>
            </a:pPr>
            <a:r>
              <a:rPr lang="en-US" sz="2000"/>
              <a:t>Millions of Asians migrated in the nineteenth century as time-contract laborers, recruited for a fixed period to work in mines or on plantations. </a:t>
            </a:r>
          </a:p>
          <a:p>
            <a:pPr>
              <a:lnSpc>
                <a:spcPct val="80000"/>
              </a:lnSpc>
              <a:buClrTx/>
            </a:pPr>
            <a:r>
              <a:rPr lang="en-US" sz="2000"/>
              <a:t>More than 29 million ethnic Chinese currently live permanently in other countries, for the most part in Asia.</a:t>
            </a:r>
          </a:p>
          <a:p>
            <a:pPr>
              <a:lnSpc>
                <a:spcPct val="80000"/>
              </a:lnSpc>
              <a:buClrTx/>
            </a:pPr>
            <a:r>
              <a:rPr lang="en-US" sz="2000"/>
              <a:t>In recent years people have immigrated illegally in Asia to find work in other countries. </a:t>
            </a:r>
          </a:p>
          <a:p>
            <a:pPr>
              <a:lnSpc>
                <a:spcPct val="80000"/>
              </a:lnSpc>
              <a:buClrTx/>
            </a:pPr>
            <a:r>
              <a:rPr lang="en-US" sz="2000"/>
              <a:t>Estimates of illegal foreign workers in Taiwan range from 20,000 to 70,000. </a:t>
            </a:r>
          </a:p>
          <a:p>
            <a:pPr lvl="1">
              <a:lnSpc>
                <a:spcPct val="80000"/>
              </a:lnSpc>
              <a:buClrTx/>
            </a:pPr>
            <a:r>
              <a:rPr lang="en-US" sz="1800"/>
              <a:t>Most are Filipinos, Thais, and Malaysians.</a:t>
            </a:r>
          </a:p>
        </p:txBody>
      </p:sp>
      <p:pic>
        <p:nvPicPr>
          <p:cNvPr id="16395" name="Picture 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143000"/>
            <a:ext cx="3171825" cy="4835525"/>
          </a:xfrm>
          <a:ln/>
        </p:spPr>
      </p:pic>
      <p:sp>
        <p:nvSpPr>
          <p:cNvPr id="16389" name="Text Box 5"/>
          <p:cNvSpPr txBox="1">
            <a:spLocks noChangeArrowheads="1"/>
          </p:cNvSpPr>
          <p:nvPr/>
        </p:nvSpPr>
        <p:spPr bwMode="auto">
          <a:xfrm>
            <a:off x="1143000" y="59436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charset="0"/>
            </a:endParaRPr>
          </a:p>
        </p:txBody>
      </p:sp>
      <p:sp>
        <p:nvSpPr>
          <p:cNvPr id="16390" name="Text Box 6"/>
          <p:cNvSpPr txBox="1">
            <a:spLocks noChangeArrowheads="1"/>
          </p:cNvSpPr>
          <p:nvPr/>
        </p:nvSpPr>
        <p:spPr bwMode="auto">
          <a:xfrm>
            <a:off x="4495800" y="6019800"/>
            <a:ext cx="44196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3-10: Various ethnic Chinese peoples have distinct patterns of migration to other Asian countries.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n-US" sz="4000"/>
              <a:t>Distinguishing between Economic Migrants and Refugees </a:t>
            </a:r>
          </a:p>
        </p:txBody>
      </p:sp>
      <p:sp>
        <p:nvSpPr>
          <p:cNvPr id="108549" name="Rectangle 5"/>
          <p:cNvSpPr>
            <a:spLocks noGrp="1" noChangeArrowheads="1"/>
          </p:cNvSpPr>
          <p:nvPr>
            <p:ph type="body" sz="half" idx="1"/>
          </p:nvPr>
        </p:nvSpPr>
        <p:spPr>
          <a:xfrm>
            <a:off x="457200" y="1600200"/>
            <a:ext cx="4267200" cy="4876800"/>
          </a:xfrm>
        </p:spPr>
        <p:txBody>
          <a:bodyPr/>
          <a:lstStyle/>
          <a:p>
            <a:pPr>
              <a:lnSpc>
                <a:spcPct val="90000"/>
              </a:lnSpc>
              <a:buClrTx/>
            </a:pPr>
            <a:r>
              <a:rPr lang="en-US" sz="2400"/>
              <a:t>It is sometimes difficult to distinguish between migrants seeking economic opportunities and refugees fleeing from the persecution of an undemocratic government. </a:t>
            </a:r>
          </a:p>
          <a:p>
            <a:pPr>
              <a:lnSpc>
                <a:spcPct val="90000"/>
              </a:lnSpc>
              <a:buClrTx/>
            </a:pPr>
            <a:r>
              <a:rPr lang="en-US" sz="2400"/>
              <a:t>The distinction between economic migrants and refugees is important, because the United States, Canada, and Western European countries treat the two groups differently.</a:t>
            </a:r>
          </a:p>
        </p:txBody>
      </p:sp>
      <p:pic>
        <p:nvPicPr>
          <p:cNvPr id="108551" name="Picture 7" descr="immigr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071688"/>
            <a:ext cx="4038600" cy="38909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Net Migration</a:t>
            </a:r>
          </a:p>
        </p:txBody>
      </p:sp>
      <p:sp>
        <p:nvSpPr>
          <p:cNvPr id="35843" name="Rectangle 3"/>
          <p:cNvSpPr>
            <a:spLocks noGrp="1" noChangeArrowheads="1"/>
          </p:cNvSpPr>
          <p:nvPr>
            <p:ph type="body" idx="1"/>
          </p:nvPr>
        </p:nvSpPr>
        <p:spPr/>
        <p:txBody>
          <a:bodyPr/>
          <a:lstStyle/>
          <a:p>
            <a:r>
              <a:rPr lang="en-US"/>
              <a:t>The subject of this chapter is a specific type of relocation diffusion called migration, which is a permanent move to a new location. </a:t>
            </a:r>
          </a:p>
          <a:p>
            <a:pPr lvl="1"/>
            <a:r>
              <a:rPr lang="en-US"/>
              <a:t>Emigration is migration from a location</a:t>
            </a:r>
          </a:p>
          <a:p>
            <a:pPr lvl="1"/>
            <a:r>
              <a:rPr lang="en-US"/>
              <a:t>Immigration is migration to a location. </a:t>
            </a:r>
          </a:p>
          <a:p>
            <a:pPr lvl="1"/>
            <a:r>
              <a:rPr lang="en-US"/>
              <a:t>The difference between the number of immigrants and the number of emigrants is the net migration.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Emigrants from Cuba</a:t>
            </a:r>
          </a:p>
        </p:txBody>
      </p:sp>
      <p:sp>
        <p:nvSpPr>
          <p:cNvPr id="111620" name="Rectangle 4"/>
          <p:cNvSpPr>
            <a:spLocks noGrp="1" noChangeArrowheads="1"/>
          </p:cNvSpPr>
          <p:nvPr>
            <p:ph type="body" sz="half" idx="1"/>
          </p:nvPr>
        </p:nvSpPr>
        <p:spPr>
          <a:xfrm>
            <a:off x="457200" y="1600200"/>
            <a:ext cx="8458200" cy="3276600"/>
          </a:xfrm>
        </p:spPr>
        <p:txBody>
          <a:bodyPr/>
          <a:lstStyle/>
          <a:p>
            <a:pPr>
              <a:lnSpc>
                <a:spcPct val="90000"/>
              </a:lnSpc>
              <a:buClrTx/>
            </a:pPr>
            <a:r>
              <a:rPr lang="en-US" sz="2400"/>
              <a:t>Since the 1959 revolution that brought the Communist government of Fidel Castro to power, the U.S. government has regarded emigrants from Cuba as political refugees. </a:t>
            </a:r>
          </a:p>
          <a:p>
            <a:pPr>
              <a:lnSpc>
                <a:spcPct val="90000"/>
              </a:lnSpc>
              <a:buClrTx/>
            </a:pPr>
            <a:r>
              <a:rPr lang="en-US" sz="2400"/>
              <a:t>In the years immediately following the revolution, more than 600,000 Cubans were admitted to the United States. </a:t>
            </a:r>
          </a:p>
          <a:p>
            <a:pPr>
              <a:lnSpc>
                <a:spcPct val="90000"/>
              </a:lnSpc>
              <a:buClrTx/>
            </a:pPr>
            <a:r>
              <a:rPr lang="en-US" sz="2400"/>
              <a:t>A second flood of Cuban emigrants reached the United States in 1980, when Fidel Castro suddenly decided to permit political prisoners, criminals, and mental patients to leave the country.</a:t>
            </a:r>
          </a:p>
        </p:txBody>
      </p:sp>
      <p:pic>
        <p:nvPicPr>
          <p:cNvPr id="111622" name="Picture 6" descr="Mariel_Refuge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4572000"/>
            <a:ext cx="3048000" cy="21097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Emigrants from Haiti </a:t>
            </a:r>
          </a:p>
        </p:txBody>
      </p:sp>
      <p:sp>
        <p:nvSpPr>
          <p:cNvPr id="114691" name="Rectangle 3"/>
          <p:cNvSpPr>
            <a:spLocks noGrp="1" noChangeArrowheads="1"/>
          </p:cNvSpPr>
          <p:nvPr>
            <p:ph type="body" sz="half" idx="1"/>
          </p:nvPr>
        </p:nvSpPr>
        <p:spPr>
          <a:xfrm>
            <a:off x="152400" y="1600200"/>
            <a:ext cx="6248400" cy="5105400"/>
          </a:xfrm>
        </p:spPr>
        <p:txBody>
          <a:bodyPr/>
          <a:lstStyle/>
          <a:p>
            <a:pPr>
              <a:lnSpc>
                <a:spcPct val="80000"/>
              </a:lnSpc>
            </a:pPr>
            <a:r>
              <a:rPr lang="en-US" sz="2000"/>
              <a:t>Shortly after the 1980 Mariel boatlift from Cuba, several thousand Haitians also sailed in small vessels for the United States. </a:t>
            </a:r>
          </a:p>
          <a:p>
            <a:pPr>
              <a:lnSpc>
                <a:spcPct val="80000"/>
              </a:lnSpc>
            </a:pPr>
            <a:r>
              <a:rPr lang="en-US" sz="2000"/>
              <a:t>Claiming that they had migrated for economic advancement,. . . U.S. immigration officials would not let the Haitian boat people stay. </a:t>
            </a:r>
          </a:p>
          <a:p>
            <a:pPr>
              <a:lnSpc>
                <a:spcPct val="80000"/>
              </a:lnSpc>
            </a:pPr>
            <a:r>
              <a:rPr lang="en-US" sz="2000"/>
              <a:t>The Haitians brought a lawsuit. </a:t>
            </a:r>
          </a:p>
          <a:p>
            <a:pPr>
              <a:lnSpc>
                <a:spcPct val="80000"/>
              </a:lnSpc>
            </a:pPr>
            <a:r>
              <a:rPr lang="en-US" sz="2000"/>
              <a:t>The government settled the case by agreeing to admit the Haitians. </a:t>
            </a:r>
          </a:p>
          <a:p>
            <a:pPr>
              <a:lnSpc>
                <a:spcPct val="80000"/>
              </a:lnSpc>
            </a:pPr>
            <a:r>
              <a:rPr lang="en-US" sz="2000"/>
              <a:t>After a 1991 coup that replaced Haiti’s elected president, Jean-Bertrand Aristide, thousands of Haitians fled their country.. . but the U.S. State Department decided that most left Haiti for economic rather than political reasons. </a:t>
            </a:r>
          </a:p>
          <a:p>
            <a:pPr>
              <a:lnSpc>
                <a:spcPct val="80000"/>
              </a:lnSpc>
            </a:pPr>
            <a:r>
              <a:rPr lang="en-US" sz="2000"/>
              <a:t>The United States invaded Haiti in 1994 to reinstate Aristide as president. </a:t>
            </a:r>
          </a:p>
          <a:p>
            <a:pPr>
              <a:lnSpc>
                <a:spcPct val="80000"/>
              </a:lnSpc>
            </a:pPr>
            <a:r>
              <a:rPr lang="en-US" sz="2000"/>
              <a:t>Many Haitians still try to migrate to the United States.</a:t>
            </a:r>
          </a:p>
        </p:txBody>
      </p:sp>
      <p:pic>
        <p:nvPicPr>
          <p:cNvPr id="114693" name="Picture 5" descr="Haitian AMI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73800" y="2286000"/>
            <a:ext cx="2701925" cy="312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52400"/>
            <a:ext cx="8534400" cy="990600"/>
          </a:xfrm>
        </p:spPr>
        <p:txBody>
          <a:bodyPr/>
          <a:lstStyle/>
          <a:p>
            <a:r>
              <a:rPr lang="en-US" sz="4000"/>
              <a:t>Migration of Vietnamese Boat People</a:t>
            </a:r>
            <a:endParaRPr lang="en-US"/>
          </a:p>
        </p:txBody>
      </p:sp>
      <p:sp>
        <p:nvSpPr>
          <p:cNvPr id="17413" name="Text Box 5"/>
          <p:cNvSpPr txBox="1">
            <a:spLocks noChangeArrowheads="1"/>
          </p:cNvSpPr>
          <p:nvPr/>
        </p:nvSpPr>
        <p:spPr bwMode="auto">
          <a:xfrm>
            <a:off x="533400" y="6019800"/>
            <a:ext cx="80772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255713">
              <a:defRPr sz="2400">
                <a:solidFill>
                  <a:schemeClr val="tx1"/>
                </a:solidFill>
                <a:latin typeface="Times" charset="0"/>
              </a:defRPr>
            </a:lvl2pPr>
            <a:lvl3pPr marL="1370013">
              <a:defRPr sz="2400">
                <a:solidFill>
                  <a:schemeClr val="tx1"/>
                </a:solidFill>
                <a:latin typeface="Times" charset="0"/>
              </a:defRPr>
            </a:lvl3pPr>
            <a:lvl4pPr marL="1484313">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3-11: Many Vietnamese fled by sea as refugees after the war with the U.S. ended in 1975. Later boat people were often considered economic migrants. </a:t>
            </a:r>
          </a:p>
        </p:txBody>
      </p:sp>
      <p:pic>
        <p:nvPicPr>
          <p:cNvPr id="17417"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90800" y="1295400"/>
            <a:ext cx="3962400" cy="4648200"/>
          </a:xfrm>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Cultural Problems Living in Other Countries </a:t>
            </a:r>
          </a:p>
        </p:txBody>
      </p:sp>
      <p:sp>
        <p:nvSpPr>
          <p:cNvPr id="116740" name="Rectangle 4"/>
          <p:cNvSpPr>
            <a:spLocks noGrp="1" noChangeArrowheads="1"/>
          </p:cNvSpPr>
          <p:nvPr>
            <p:ph type="body" sz="half" idx="1"/>
          </p:nvPr>
        </p:nvSpPr>
        <p:spPr>
          <a:xfrm>
            <a:off x="457200" y="1905000"/>
            <a:ext cx="4038600" cy="4572000"/>
          </a:xfrm>
        </p:spPr>
        <p:txBody>
          <a:bodyPr/>
          <a:lstStyle/>
          <a:p>
            <a:pPr>
              <a:buClrTx/>
            </a:pPr>
            <a:r>
              <a:rPr lang="en-US" sz="2800"/>
              <a:t>For many immigrants, admission to another country does not end their problems. </a:t>
            </a:r>
          </a:p>
          <a:p>
            <a:pPr>
              <a:buClrTx/>
            </a:pPr>
            <a:r>
              <a:rPr lang="en-US" sz="2800"/>
              <a:t>Politicians exploit immigrants as scapegoats for local economic problems.</a:t>
            </a:r>
          </a:p>
        </p:txBody>
      </p:sp>
      <p:pic>
        <p:nvPicPr>
          <p:cNvPr id="116742" name="Picture 6" descr="explo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438400"/>
            <a:ext cx="4038600" cy="27828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a:t>U.S. Attitudes toward Immigrants </a:t>
            </a:r>
          </a:p>
        </p:txBody>
      </p:sp>
      <p:sp>
        <p:nvSpPr>
          <p:cNvPr id="118787" name="Rectangle 3"/>
          <p:cNvSpPr>
            <a:spLocks noGrp="1" noChangeArrowheads="1"/>
          </p:cNvSpPr>
          <p:nvPr>
            <p:ph type="body" sz="half" idx="1"/>
          </p:nvPr>
        </p:nvSpPr>
        <p:spPr>
          <a:xfrm>
            <a:off x="457200" y="1676400"/>
            <a:ext cx="5029200" cy="5029200"/>
          </a:xfrm>
        </p:spPr>
        <p:txBody>
          <a:bodyPr/>
          <a:lstStyle/>
          <a:p>
            <a:pPr>
              <a:lnSpc>
                <a:spcPct val="90000"/>
              </a:lnSpc>
              <a:buClrTx/>
            </a:pPr>
            <a:r>
              <a:rPr lang="en-US" sz="2000"/>
              <a:t>Americans have always regarded new arrivals with suspicion but tempered their dislike during the nineteenth century because immigrants helped to settle the frontier and extend U.S. control across the continent. </a:t>
            </a:r>
          </a:p>
          <a:p>
            <a:pPr>
              <a:lnSpc>
                <a:spcPct val="90000"/>
              </a:lnSpc>
              <a:buClrTx/>
            </a:pPr>
            <a:r>
              <a:rPr lang="en-US" sz="2000"/>
              <a:t>Opposition to immigration intensified when the majority of immigrants ceased to come from Northern and Western Europe. </a:t>
            </a:r>
          </a:p>
          <a:p>
            <a:pPr>
              <a:lnSpc>
                <a:spcPct val="90000"/>
              </a:lnSpc>
              <a:buClrTx/>
            </a:pPr>
            <a:r>
              <a:rPr lang="en-US" sz="2000"/>
              <a:t>More recently, hostile citizens in California and other states have voted to deny undocumented immigrants access to most public services, such as schools, day-care centers, and health clinics.</a:t>
            </a:r>
          </a:p>
        </p:txBody>
      </p:sp>
      <p:pic>
        <p:nvPicPr>
          <p:cNvPr id="118789" name="Picture 5" descr="Protestors - Mexico Out of US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6400" y="1752600"/>
            <a:ext cx="3376613" cy="218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8791" name="Picture 7" descr="Protestors - Anti-Illega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86400" y="4267200"/>
            <a:ext cx="3352800" cy="2143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Attitudes toward Guest Workers </a:t>
            </a:r>
          </a:p>
        </p:txBody>
      </p:sp>
      <p:sp>
        <p:nvSpPr>
          <p:cNvPr id="121862" name="Rectangle 6"/>
          <p:cNvSpPr>
            <a:spLocks noGrp="1" noChangeArrowheads="1"/>
          </p:cNvSpPr>
          <p:nvPr>
            <p:ph type="body" sz="half" idx="1"/>
          </p:nvPr>
        </p:nvSpPr>
        <p:spPr>
          <a:xfrm>
            <a:off x="152400" y="1600200"/>
            <a:ext cx="4800600" cy="5029200"/>
          </a:xfrm>
        </p:spPr>
        <p:txBody>
          <a:bodyPr/>
          <a:lstStyle/>
          <a:p>
            <a:pPr>
              <a:lnSpc>
                <a:spcPct val="80000"/>
              </a:lnSpc>
              <a:buClrTx/>
            </a:pPr>
            <a:r>
              <a:rPr lang="en-US" sz="2000"/>
              <a:t>In Europe, many guest workers suffer from poor social conditions. </a:t>
            </a:r>
          </a:p>
          <a:p>
            <a:pPr lvl="1">
              <a:lnSpc>
                <a:spcPct val="80000"/>
              </a:lnSpc>
              <a:buClrTx/>
            </a:pPr>
            <a:r>
              <a:rPr lang="en-US" sz="1800"/>
              <a:t>Both guest workers and their host countries regard the arrangement as temporary. </a:t>
            </a:r>
          </a:p>
          <a:p>
            <a:pPr lvl="1">
              <a:lnSpc>
                <a:spcPct val="80000"/>
              </a:lnSpc>
              <a:buClrTx/>
            </a:pPr>
            <a:r>
              <a:rPr lang="en-US" sz="1800"/>
              <a:t>In reality, however, many guest workers remain indefinitely, especially if they are joined by other family members. </a:t>
            </a:r>
          </a:p>
          <a:p>
            <a:pPr lvl="1">
              <a:lnSpc>
                <a:spcPct val="80000"/>
              </a:lnSpc>
              <a:buClrTx/>
            </a:pPr>
            <a:r>
              <a:rPr lang="en-US" sz="1800"/>
              <a:t>As a result of lower economic growth rates, Middle Eastern and Western European countries have reduced the number of guest workers in recent years. </a:t>
            </a:r>
          </a:p>
          <a:p>
            <a:pPr lvl="1">
              <a:lnSpc>
                <a:spcPct val="80000"/>
              </a:lnSpc>
              <a:buClrTx/>
            </a:pPr>
            <a:r>
              <a:rPr lang="en-US" sz="1800"/>
              <a:t>Political parties that support restrictions on immigration have gained support in France, Germany, and other European countries, and attacks by local citizens on immigrants have increased.</a:t>
            </a:r>
          </a:p>
        </p:txBody>
      </p:sp>
      <p:pic>
        <p:nvPicPr>
          <p:cNvPr id="121865" name="Picture 9" descr="europe immigratio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1600200"/>
            <a:ext cx="2530475" cy="2590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1866" name="Picture 10" descr="skinhead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05400" y="4267200"/>
            <a:ext cx="3830638" cy="218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en-US"/>
              <a:t>Issue 4: Migration within a Country</a:t>
            </a:r>
            <a:endParaRPr lang="en-US" sz="4000"/>
          </a:p>
        </p:txBody>
      </p:sp>
      <p:sp>
        <p:nvSpPr>
          <p:cNvPr id="14339" name="Rectangle 3"/>
          <p:cNvSpPr>
            <a:spLocks noGrp="1" noChangeArrowheads="1"/>
          </p:cNvSpPr>
          <p:nvPr>
            <p:ph type="body" idx="1"/>
          </p:nvPr>
        </p:nvSpPr>
        <p:spPr>
          <a:xfrm>
            <a:off x="685800" y="1828800"/>
            <a:ext cx="7924800" cy="4114800"/>
          </a:xfrm>
        </p:spPr>
        <p:txBody>
          <a:bodyPr/>
          <a:lstStyle/>
          <a:p>
            <a:r>
              <a:rPr lang="en-US"/>
              <a:t>Migration between regions of a country</a:t>
            </a:r>
          </a:p>
          <a:p>
            <a:pPr lvl="1"/>
            <a:r>
              <a:rPr lang="en-US" sz="2400" i="1"/>
              <a:t>Migration between regions within the U.S.</a:t>
            </a:r>
          </a:p>
          <a:p>
            <a:pPr lvl="1"/>
            <a:r>
              <a:rPr lang="en-US" sz="2400" i="1"/>
              <a:t>Migration between regions in other countries</a:t>
            </a:r>
            <a:endParaRPr lang="en-US"/>
          </a:p>
          <a:p>
            <a:endParaRPr lang="en-US" sz="1000"/>
          </a:p>
          <a:p>
            <a:r>
              <a:rPr lang="en-US"/>
              <a:t>Migration within one region</a:t>
            </a:r>
          </a:p>
          <a:p>
            <a:pPr lvl="1"/>
            <a:r>
              <a:rPr lang="en-US" sz="2400" i="1"/>
              <a:t>Rural-urban migration</a:t>
            </a:r>
          </a:p>
          <a:p>
            <a:pPr lvl="1"/>
            <a:r>
              <a:rPr lang="en-US" sz="2400" i="1"/>
              <a:t>Urban-suburban migration</a:t>
            </a:r>
          </a:p>
          <a:p>
            <a:pPr lvl="1"/>
            <a:r>
              <a:rPr lang="en-US" sz="2400" i="1"/>
              <a:t>Migration from metropolitan to non-metropolitan regions</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Migration Inside the US </a:t>
            </a:r>
          </a:p>
        </p:txBody>
      </p:sp>
      <p:sp>
        <p:nvSpPr>
          <p:cNvPr id="124932" name="Rectangle 4"/>
          <p:cNvSpPr>
            <a:spLocks noGrp="1" noChangeArrowheads="1"/>
          </p:cNvSpPr>
          <p:nvPr>
            <p:ph type="body" sz="half" idx="1"/>
          </p:nvPr>
        </p:nvSpPr>
        <p:spPr>
          <a:xfrm>
            <a:off x="457200" y="1600200"/>
            <a:ext cx="4038600" cy="4800600"/>
          </a:xfrm>
        </p:spPr>
        <p:txBody>
          <a:bodyPr/>
          <a:lstStyle/>
          <a:p>
            <a:pPr>
              <a:lnSpc>
                <a:spcPct val="90000"/>
              </a:lnSpc>
              <a:buClrTx/>
            </a:pPr>
            <a:r>
              <a:rPr lang="en-US" sz="2800"/>
              <a:t>In the United States, interregional migration was more prevalent in the past, when most people were farmers.</a:t>
            </a:r>
          </a:p>
          <a:p>
            <a:pPr>
              <a:lnSpc>
                <a:spcPct val="90000"/>
              </a:lnSpc>
              <a:buClrTx/>
            </a:pPr>
            <a:r>
              <a:rPr lang="en-US" sz="2800"/>
              <a:t>The most famous example of large-scale internal migration is the opening of the American West.</a:t>
            </a:r>
          </a:p>
        </p:txBody>
      </p:sp>
      <p:pic>
        <p:nvPicPr>
          <p:cNvPr id="124934" name="Picture 6" descr="AniPop"/>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2286000"/>
            <a:ext cx="4648200" cy="3109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381000"/>
            <a:ext cx="8077200" cy="685800"/>
          </a:xfrm>
        </p:spPr>
        <p:txBody>
          <a:bodyPr/>
          <a:lstStyle/>
          <a:p>
            <a:r>
              <a:rPr lang="en-US"/>
              <a:t>Center of Population in the U.S.</a:t>
            </a:r>
          </a:p>
        </p:txBody>
      </p:sp>
      <p:sp>
        <p:nvSpPr>
          <p:cNvPr id="18437" name="Text Box 5"/>
          <p:cNvSpPr txBox="1">
            <a:spLocks noChangeArrowheads="1"/>
          </p:cNvSpPr>
          <p:nvPr/>
        </p:nvSpPr>
        <p:spPr bwMode="auto">
          <a:xfrm>
            <a:off x="609600" y="5486400"/>
            <a:ext cx="78994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3-12: The center of U.S. population has consistently moved westward, with the population migration west. It has also begun to move southward with migration to the southern sunbelt.</a:t>
            </a:r>
            <a:r>
              <a:rPr lang="en-US" sz="1600">
                <a:solidFill>
                  <a:schemeClr val="bg1"/>
                </a:solidFill>
                <a:latin typeface="Arial" charset="0"/>
              </a:rPr>
              <a:t> </a:t>
            </a:r>
          </a:p>
        </p:txBody>
      </p:sp>
      <p:pic>
        <p:nvPicPr>
          <p:cNvPr id="18443"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630363"/>
            <a:ext cx="7772400" cy="3444875"/>
          </a:xfrm>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457200"/>
            <a:ext cx="8610600" cy="838200"/>
          </a:xfrm>
        </p:spPr>
        <p:txBody>
          <a:bodyPr/>
          <a:lstStyle/>
          <a:p>
            <a:r>
              <a:rPr lang="en-US"/>
              <a:t>Interregional Migration in the U.S.</a:t>
            </a:r>
          </a:p>
        </p:txBody>
      </p:sp>
      <p:sp>
        <p:nvSpPr>
          <p:cNvPr id="19463" name="Text Box 7"/>
          <p:cNvSpPr txBox="1">
            <a:spLocks noChangeArrowheads="1"/>
          </p:cNvSpPr>
          <p:nvPr/>
        </p:nvSpPr>
        <p:spPr bwMode="auto">
          <a:xfrm>
            <a:off x="457200" y="5410200"/>
            <a:ext cx="80216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a:latin typeface="Arial" charset="0"/>
              </a:rPr>
              <a:t>Fig. 3-13: Average annual migrations between regions in the U.S. in 1995 and in 2000.</a:t>
            </a:r>
            <a:r>
              <a:rPr lang="en-US" sz="1600">
                <a:solidFill>
                  <a:schemeClr val="bg1"/>
                </a:solidFill>
                <a:latin typeface="Arial" charset="0"/>
              </a:rPr>
              <a:t> </a:t>
            </a:r>
          </a:p>
        </p:txBody>
      </p:sp>
      <p:pic>
        <p:nvPicPr>
          <p:cNvPr id="19467"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905000"/>
            <a:ext cx="8077200" cy="2844800"/>
          </a:xfr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Migration and Circulation</a:t>
            </a:r>
          </a:p>
        </p:txBody>
      </p:sp>
      <p:sp>
        <p:nvSpPr>
          <p:cNvPr id="36869" name="Rectangle 5"/>
          <p:cNvSpPr>
            <a:spLocks noGrp="1" noChangeArrowheads="1"/>
          </p:cNvSpPr>
          <p:nvPr>
            <p:ph type="body" sz="half" idx="1"/>
          </p:nvPr>
        </p:nvSpPr>
        <p:spPr>
          <a:xfrm>
            <a:off x="457200" y="1600200"/>
            <a:ext cx="4419600" cy="4876800"/>
          </a:xfrm>
        </p:spPr>
        <p:txBody>
          <a:bodyPr/>
          <a:lstStyle/>
          <a:p>
            <a:pPr>
              <a:lnSpc>
                <a:spcPct val="90000"/>
              </a:lnSpc>
            </a:pPr>
            <a:r>
              <a:rPr lang="en-US" sz="2800" b="1"/>
              <a:t>Migration</a:t>
            </a:r>
            <a:r>
              <a:rPr lang="en-US" sz="2800"/>
              <a:t> is a form of mobility, which is a more general term covering all types of movements from one place to another. </a:t>
            </a:r>
          </a:p>
          <a:p>
            <a:pPr>
              <a:lnSpc>
                <a:spcPct val="90000"/>
              </a:lnSpc>
            </a:pPr>
            <a:r>
              <a:rPr lang="en-US" sz="2800"/>
              <a:t>Short-term, repetitive, or cyclical movements that recur on a regular basis, such as daily, monthly, or annually, are called </a:t>
            </a:r>
            <a:r>
              <a:rPr lang="en-US" sz="2800" b="1"/>
              <a:t>circulation</a:t>
            </a:r>
            <a:r>
              <a:rPr lang="en-US" sz="2800"/>
              <a:t>. </a:t>
            </a:r>
          </a:p>
        </p:txBody>
      </p:sp>
      <p:pic>
        <p:nvPicPr>
          <p:cNvPr id="36871" name="Picture 7" descr="highway-traff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1600200"/>
            <a:ext cx="3659188"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p:txBody>
          <a:bodyPr/>
          <a:lstStyle/>
          <a:p>
            <a:r>
              <a:rPr lang="en-US" sz="4000"/>
              <a:t>Migration between Regions in Other Countries – Russia </a:t>
            </a:r>
          </a:p>
        </p:txBody>
      </p:sp>
      <p:sp>
        <p:nvSpPr>
          <p:cNvPr id="126981" name="Rectangle 5"/>
          <p:cNvSpPr>
            <a:spLocks noGrp="1" noChangeArrowheads="1"/>
          </p:cNvSpPr>
          <p:nvPr>
            <p:ph type="body" sz="half" idx="1"/>
          </p:nvPr>
        </p:nvSpPr>
        <p:spPr>
          <a:xfrm>
            <a:off x="457200" y="1600200"/>
            <a:ext cx="8382000" cy="2819400"/>
          </a:xfrm>
        </p:spPr>
        <p:txBody>
          <a:bodyPr/>
          <a:lstStyle/>
          <a:p>
            <a:pPr>
              <a:lnSpc>
                <a:spcPct val="80000"/>
              </a:lnSpc>
              <a:buClrTx/>
            </a:pPr>
            <a:r>
              <a:rPr lang="en-US" sz="2400"/>
              <a:t>Soviet policy encouraged factory construction near raw materials rather than near existing population concentrations (see Chapter 11). </a:t>
            </a:r>
          </a:p>
          <a:p>
            <a:pPr>
              <a:lnSpc>
                <a:spcPct val="80000"/>
              </a:lnSpc>
              <a:buClrTx/>
            </a:pPr>
            <a:r>
              <a:rPr lang="en-US" sz="2400"/>
              <a:t>The collapse of the Soviet Union ended policies that encouraged interregional migration. </a:t>
            </a:r>
          </a:p>
          <a:p>
            <a:pPr>
              <a:lnSpc>
                <a:spcPct val="80000"/>
              </a:lnSpc>
              <a:buClrTx/>
            </a:pPr>
            <a:r>
              <a:rPr lang="en-US" sz="2400"/>
              <a:t>In the transition to a market-based economy, Russian government officials no longer dictate “optimal” locations for factories.</a:t>
            </a:r>
          </a:p>
        </p:txBody>
      </p:sp>
      <p:pic>
        <p:nvPicPr>
          <p:cNvPr id="126983" name="Picture 7" descr="Soviet Un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4038600"/>
            <a:ext cx="3810000" cy="25685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7" name="Rectangle 9"/>
          <p:cNvSpPr>
            <a:spLocks noGrp="1" noChangeArrowheads="1"/>
          </p:cNvSpPr>
          <p:nvPr>
            <p:ph type="title"/>
          </p:nvPr>
        </p:nvSpPr>
        <p:spPr/>
        <p:txBody>
          <a:bodyPr/>
          <a:lstStyle/>
          <a:p>
            <a:r>
              <a:rPr lang="en-US"/>
              <a:t>Population, Migration and Brazil</a:t>
            </a:r>
          </a:p>
        </p:txBody>
      </p:sp>
      <p:sp>
        <p:nvSpPr>
          <p:cNvPr id="130053" name="Rectangle 5"/>
          <p:cNvSpPr>
            <a:spLocks noGrp="1" noChangeArrowheads="1"/>
          </p:cNvSpPr>
          <p:nvPr>
            <p:ph type="body" sz="half" idx="1"/>
          </p:nvPr>
        </p:nvSpPr>
        <p:spPr>
          <a:xfrm>
            <a:off x="457200" y="1600200"/>
            <a:ext cx="4800600" cy="2590800"/>
          </a:xfrm>
        </p:spPr>
        <p:txBody>
          <a:bodyPr/>
          <a:lstStyle/>
          <a:p>
            <a:pPr>
              <a:lnSpc>
                <a:spcPct val="80000"/>
              </a:lnSpc>
            </a:pPr>
            <a:r>
              <a:rPr lang="en-US" sz="2400"/>
              <a:t>Most Brazilians live in a string of large cities near the Atlantic Coast. </a:t>
            </a:r>
          </a:p>
          <a:p>
            <a:pPr>
              <a:lnSpc>
                <a:spcPct val="80000"/>
              </a:lnSpc>
            </a:pPr>
            <a:r>
              <a:rPr lang="en-US" sz="2400"/>
              <a:t>To increase the attractiveness of the interior, the government moved its capital in 1960 from Rio to a newly built city called Brasilia.</a:t>
            </a:r>
          </a:p>
        </p:txBody>
      </p:sp>
      <p:pic>
        <p:nvPicPr>
          <p:cNvPr id="130055" name="Picture 7" descr="brz9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4114800"/>
            <a:ext cx="3886200" cy="26273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0056" name="Picture 8" descr="brazi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2362200"/>
            <a:ext cx="3810000" cy="35782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r>
              <a:rPr lang="en-US" sz="4000"/>
              <a:t>Population, Migration and Indonesia</a:t>
            </a:r>
          </a:p>
        </p:txBody>
      </p:sp>
      <p:sp>
        <p:nvSpPr>
          <p:cNvPr id="133125" name="Rectangle 5"/>
          <p:cNvSpPr>
            <a:spLocks noGrp="1" noChangeArrowheads="1"/>
          </p:cNvSpPr>
          <p:nvPr>
            <p:ph type="body" sz="half" idx="1"/>
          </p:nvPr>
        </p:nvSpPr>
        <p:spPr/>
        <p:txBody>
          <a:bodyPr/>
          <a:lstStyle/>
          <a:p>
            <a:pPr>
              <a:lnSpc>
                <a:spcPct val="90000"/>
              </a:lnSpc>
              <a:buClrTx/>
            </a:pPr>
            <a:r>
              <a:rPr lang="en-US" sz="2400"/>
              <a:t>Since 1969 the Indonesian government has paid for the migration of more than 5 million people, primarily from the island of Java, where nearly two-thirds of its people live, to less populated islands.</a:t>
            </a:r>
          </a:p>
          <a:p>
            <a:pPr>
              <a:lnSpc>
                <a:spcPct val="90000"/>
              </a:lnSpc>
              <a:buClrTx/>
            </a:pPr>
            <a:r>
              <a:rPr lang="en-US" sz="2400"/>
              <a:t>The number of participants has declined in recent years, primarily because of environmental concerns.</a:t>
            </a:r>
          </a:p>
        </p:txBody>
      </p:sp>
      <p:pic>
        <p:nvPicPr>
          <p:cNvPr id="133128" name="Picture 8" descr="indonesia_pop_197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3886200"/>
            <a:ext cx="7620000" cy="2684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lstStyle/>
          <a:p>
            <a:r>
              <a:rPr lang="en-US"/>
              <a:t> The European Economy</a:t>
            </a:r>
          </a:p>
        </p:txBody>
      </p:sp>
      <p:sp>
        <p:nvSpPr>
          <p:cNvPr id="136197" name="Rectangle 5"/>
          <p:cNvSpPr>
            <a:spLocks noGrp="1" noChangeArrowheads="1"/>
          </p:cNvSpPr>
          <p:nvPr>
            <p:ph type="body" sz="half" idx="1"/>
          </p:nvPr>
        </p:nvSpPr>
        <p:spPr>
          <a:xfrm>
            <a:off x="457200" y="1905000"/>
            <a:ext cx="4191000" cy="4495800"/>
          </a:xfrm>
        </p:spPr>
        <p:txBody>
          <a:bodyPr/>
          <a:lstStyle/>
          <a:p>
            <a:pPr>
              <a:lnSpc>
                <a:spcPct val="90000"/>
              </a:lnSpc>
              <a:buClrTx/>
            </a:pPr>
            <a:r>
              <a:rPr lang="en-US" sz="2000"/>
              <a:t>Throughout Western Europe. . . the regions with net immigration are also the ones with the highest per capita incomes. </a:t>
            </a:r>
          </a:p>
          <a:p>
            <a:pPr>
              <a:lnSpc>
                <a:spcPct val="90000"/>
              </a:lnSpc>
              <a:buClrTx/>
            </a:pPr>
            <a:r>
              <a:rPr lang="en-US" sz="2000"/>
              <a:t>Even countries that occupy relatively small land areas have important interregional migration trends. </a:t>
            </a:r>
          </a:p>
          <a:p>
            <a:pPr>
              <a:lnSpc>
                <a:spcPct val="90000"/>
              </a:lnSpc>
              <a:buClrTx/>
            </a:pPr>
            <a:r>
              <a:rPr lang="en-US" sz="2000"/>
              <a:t>Regional differences in economic conditions within European countries may become greater with increased integration of the continent’s economy.</a:t>
            </a:r>
          </a:p>
          <a:p>
            <a:pPr>
              <a:lnSpc>
                <a:spcPct val="90000"/>
              </a:lnSpc>
              <a:buFont typeface="Wingdings" pitchFamily="2" charset="2"/>
              <a:buNone/>
            </a:pPr>
            <a:endParaRPr lang="en-US" sz="2000"/>
          </a:p>
        </p:txBody>
      </p:sp>
      <p:pic>
        <p:nvPicPr>
          <p:cNvPr id="136199" name="Picture 7" descr="Europe-GDP-PPP-per-capita-m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981200"/>
            <a:ext cx="4191000" cy="3895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a:t>Migration with-in India</a:t>
            </a:r>
          </a:p>
        </p:txBody>
      </p:sp>
      <p:sp>
        <p:nvSpPr>
          <p:cNvPr id="138245" name="Rectangle 5"/>
          <p:cNvSpPr>
            <a:spLocks noGrp="1" noChangeArrowheads="1"/>
          </p:cNvSpPr>
          <p:nvPr>
            <p:ph type="body" sz="half" idx="1"/>
          </p:nvPr>
        </p:nvSpPr>
        <p:spPr/>
        <p:txBody>
          <a:bodyPr/>
          <a:lstStyle/>
          <a:p>
            <a:pPr>
              <a:buClrTx/>
            </a:pPr>
            <a:r>
              <a:rPr lang="en-US" sz="2800"/>
              <a:t>Indians require a permit to migrate—or even to visit—the State of Assam. </a:t>
            </a:r>
          </a:p>
          <a:p>
            <a:pPr>
              <a:buClrTx/>
            </a:pPr>
            <a:r>
              <a:rPr lang="en-US" sz="2800"/>
              <a:t>The restrictions, which date from the British colonial era, are designed to protect the ethnic identity of Assamese.</a:t>
            </a:r>
          </a:p>
          <a:p>
            <a:pPr>
              <a:buFont typeface="Wingdings" pitchFamily="2" charset="2"/>
              <a:buNone/>
            </a:pPr>
            <a:endParaRPr lang="en-US" sz="2800"/>
          </a:p>
        </p:txBody>
      </p:sp>
      <p:pic>
        <p:nvPicPr>
          <p:cNvPr id="138247" name="Picture 7" descr="_39513374_bihar_assam_map2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362200"/>
            <a:ext cx="4495800" cy="3365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228600" y="277813"/>
            <a:ext cx="8763000" cy="941387"/>
          </a:xfrm>
        </p:spPr>
        <p:txBody>
          <a:bodyPr/>
          <a:lstStyle/>
          <a:p>
            <a:r>
              <a:rPr lang="en-US" sz="4000"/>
              <a:t>Migration from Rural to Urban Areas </a:t>
            </a:r>
          </a:p>
        </p:txBody>
      </p:sp>
      <p:pic>
        <p:nvPicPr>
          <p:cNvPr id="140295" name="Picture 7" descr="Map_4_UrbanGrowth_lar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436688"/>
            <a:ext cx="8763000" cy="5003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52400"/>
            <a:ext cx="8458200" cy="762000"/>
          </a:xfrm>
        </p:spPr>
        <p:txBody>
          <a:bodyPr/>
          <a:lstStyle/>
          <a:p>
            <a:r>
              <a:rPr lang="en-US" sz="4000"/>
              <a:t>Intraregional Migration in the U.S.</a:t>
            </a:r>
            <a:endParaRPr lang="en-US"/>
          </a:p>
        </p:txBody>
      </p:sp>
      <p:sp>
        <p:nvSpPr>
          <p:cNvPr id="20486" name="Text Box 6"/>
          <p:cNvSpPr txBox="1">
            <a:spLocks noChangeArrowheads="1"/>
          </p:cNvSpPr>
          <p:nvPr/>
        </p:nvSpPr>
        <p:spPr bwMode="auto">
          <a:xfrm>
            <a:off x="533400" y="5943600"/>
            <a:ext cx="82296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908050" indent="-908050">
              <a:defRPr sz="2400">
                <a:solidFill>
                  <a:schemeClr val="tx1"/>
                </a:solidFill>
                <a:latin typeface="Times" charset="0"/>
              </a:defRPr>
            </a:lvl1pPr>
            <a:lvl2pPr marL="1081088">
              <a:defRPr sz="2400">
                <a:solidFill>
                  <a:schemeClr val="tx1"/>
                </a:solidFill>
                <a:latin typeface="Times" charset="0"/>
              </a:defRPr>
            </a:lvl2pPr>
            <a:lvl3pPr marL="1195388">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sz="1600">
                <a:latin typeface="Arial" charset="0"/>
              </a:rPr>
              <a:t>Fig. 3-14: Average annual migration among urban, suburban, and rural areas in the U.S.  during the 1990s. The largest flow was from central cities to suburbs.</a:t>
            </a:r>
          </a:p>
        </p:txBody>
      </p:sp>
      <p:pic>
        <p:nvPicPr>
          <p:cNvPr id="20492"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28863" y="1066800"/>
            <a:ext cx="4486275" cy="4419600"/>
          </a:xfrm>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p:txBody>
          <a:bodyPr/>
          <a:lstStyle/>
          <a:p>
            <a:r>
              <a:rPr lang="en-US"/>
              <a:t>Trends in Urbanization</a:t>
            </a:r>
          </a:p>
        </p:txBody>
      </p:sp>
      <p:pic>
        <p:nvPicPr>
          <p:cNvPr id="143368" name="Picture 8" descr="400px-Urbanization-reg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447800"/>
            <a:ext cx="6019800" cy="5221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29600" cy="1398587"/>
          </a:xfrm>
        </p:spPr>
        <p:txBody>
          <a:bodyPr/>
          <a:lstStyle/>
          <a:p>
            <a:r>
              <a:rPr lang="en-US" sz="4000"/>
              <a:t>Migration from Metropolitan to Non-metropolitan Areas</a:t>
            </a:r>
          </a:p>
        </p:txBody>
      </p:sp>
      <p:sp>
        <p:nvSpPr>
          <p:cNvPr id="146435" name="Rectangle 3"/>
          <p:cNvSpPr>
            <a:spLocks noGrp="1" noChangeArrowheads="1"/>
          </p:cNvSpPr>
          <p:nvPr>
            <p:ph type="body" idx="1"/>
          </p:nvPr>
        </p:nvSpPr>
        <p:spPr>
          <a:xfrm>
            <a:off x="457200" y="2133600"/>
            <a:ext cx="8229600" cy="4419600"/>
          </a:xfrm>
        </p:spPr>
        <p:txBody>
          <a:bodyPr/>
          <a:lstStyle/>
          <a:p>
            <a:pPr>
              <a:lnSpc>
                <a:spcPct val="80000"/>
              </a:lnSpc>
            </a:pPr>
            <a:r>
              <a:rPr lang="en-US" sz="2000"/>
              <a:t>During the late twentieth century, the more developed countries of North America and Western Europe witnessed a new trend. </a:t>
            </a:r>
          </a:p>
          <a:p>
            <a:pPr lvl="1">
              <a:lnSpc>
                <a:spcPct val="80000"/>
              </a:lnSpc>
              <a:buClrTx/>
            </a:pPr>
            <a:r>
              <a:rPr lang="en-US" sz="1800"/>
              <a:t>More people in these regions immigrated into rural areas than emigrated out of them. </a:t>
            </a:r>
          </a:p>
          <a:p>
            <a:pPr>
              <a:lnSpc>
                <a:spcPct val="80000"/>
              </a:lnSpc>
            </a:pPr>
            <a:r>
              <a:rPr lang="en-US" sz="2000"/>
              <a:t>Net migration from urban to rural areas is called counter-urbanization.</a:t>
            </a:r>
          </a:p>
          <a:p>
            <a:pPr lvl="1">
              <a:lnSpc>
                <a:spcPct val="80000"/>
              </a:lnSpc>
              <a:buClrTx/>
            </a:pPr>
            <a:r>
              <a:rPr lang="en-US" sz="1800"/>
              <a:t>Most counter-urbanization represents genuine migration from cities and suburbs to small towns and rural communities. </a:t>
            </a:r>
          </a:p>
          <a:p>
            <a:pPr lvl="1">
              <a:lnSpc>
                <a:spcPct val="80000"/>
              </a:lnSpc>
              <a:buClrTx/>
            </a:pPr>
            <a:r>
              <a:rPr lang="en-US" sz="1800"/>
              <a:t>Like suburbanization, people move from urban to rural areas for lifestyle reasons. </a:t>
            </a:r>
          </a:p>
          <a:p>
            <a:pPr lvl="1">
              <a:lnSpc>
                <a:spcPct val="80000"/>
              </a:lnSpc>
              <a:buClrTx/>
            </a:pPr>
            <a:r>
              <a:rPr lang="en-US" sz="1800"/>
              <a:t>Many migrants from urban to rural areas are retired people.</a:t>
            </a:r>
          </a:p>
          <a:p>
            <a:pPr lvl="1">
              <a:lnSpc>
                <a:spcPct val="80000"/>
              </a:lnSpc>
              <a:buClrTx/>
            </a:pPr>
            <a:r>
              <a:rPr lang="en-US" sz="1800"/>
              <a:t>Counter-urbanization has stopped in the United States because of poor economic conditions in some rural areas. </a:t>
            </a:r>
          </a:p>
          <a:p>
            <a:pPr>
              <a:lnSpc>
                <a:spcPct val="80000"/>
              </a:lnSpc>
            </a:pPr>
            <a:r>
              <a:rPr lang="en-US" sz="2000"/>
              <a:t>Future migration trends are unpredictable in more developed countries, because future economic conditions are difficult to forecast.</a:t>
            </a:r>
            <a:r>
              <a:rPr lang="en-US" sz="160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1600200"/>
            <a:ext cx="8382000" cy="2922588"/>
          </a:xfrm>
        </p:spPr>
        <p:txBody>
          <a:bodyPr/>
          <a:lstStyle/>
          <a:p>
            <a:r>
              <a:rPr lang="en-US" sz="8800" b="1">
                <a:solidFill>
                  <a:srgbClr val="FFFF00"/>
                </a:solidFill>
              </a:rPr>
              <a:t>Chapter 3: Migration</a:t>
            </a:r>
          </a:p>
        </p:txBody>
      </p:sp>
      <p:sp>
        <p:nvSpPr>
          <p:cNvPr id="148483" name="Rectangle 3"/>
          <p:cNvSpPr>
            <a:spLocks noGrp="1" noChangeArrowheads="1"/>
          </p:cNvSpPr>
          <p:nvPr>
            <p:ph type="body" idx="1"/>
          </p:nvPr>
        </p:nvSpPr>
        <p:spPr>
          <a:xfrm>
            <a:off x="3886200" y="4724400"/>
            <a:ext cx="2209800" cy="838200"/>
          </a:xfrm>
        </p:spPr>
        <p:txBody>
          <a:bodyPr/>
          <a:lstStyle/>
          <a:p>
            <a:pPr>
              <a:buFont typeface="Wingdings" pitchFamily="2" charset="2"/>
              <a:buNone/>
            </a:pPr>
            <a:r>
              <a:rPr lang="en-US" sz="4000"/>
              <a:t>The 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457200" y="277813"/>
            <a:ext cx="8305800" cy="1703387"/>
          </a:xfrm>
        </p:spPr>
        <p:txBody>
          <a:bodyPr/>
          <a:lstStyle/>
          <a:p>
            <a:r>
              <a:rPr lang="en-US" sz="4000"/>
              <a:t>Here’s a Good Question that relates to Migration in the 21</a:t>
            </a:r>
            <a:r>
              <a:rPr lang="en-US" sz="4000" baseline="30000"/>
              <a:t>st</a:t>
            </a:r>
            <a:r>
              <a:rPr lang="en-US" sz="4000"/>
              <a:t> Century</a:t>
            </a:r>
          </a:p>
        </p:txBody>
      </p:sp>
      <p:sp>
        <p:nvSpPr>
          <p:cNvPr id="38917" name="Rectangle 5"/>
          <p:cNvSpPr>
            <a:spLocks noGrp="1" noChangeArrowheads="1"/>
          </p:cNvSpPr>
          <p:nvPr>
            <p:ph type="body" sz="half" idx="1"/>
          </p:nvPr>
        </p:nvSpPr>
        <p:spPr>
          <a:xfrm>
            <a:off x="457200" y="2133600"/>
            <a:ext cx="4572000" cy="4530725"/>
          </a:xfrm>
        </p:spPr>
        <p:txBody>
          <a:bodyPr/>
          <a:lstStyle/>
          <a:p>
            <a:pPr>
              <a:lnSpc>
                <a:spcPct val="90000"/>
              </a:lnSpc>
            </a:pPr>
            <a:r>
              <a:rPr lang="en-US" sz="2800" dirty="0"/>
              <a:t>If people can participate in the globalization of culture and economy regardless of place of residence, why do they still migrate in large numbers? </a:t>
            </a:r>
          </a:p>
          <a:p>
            <a:pPr lvl="1">
              <a:lnSpc>
                <a:spcPct val="90000"/>
              </a:lnSpc>
              <a:buClrTx/>
            </a:pPr>
            <a:r>
              <a:rPr lang="en-US" sz="2400" dirty="0"/>
              <a:t>The answer is that place is still important to an individual cultural identity and economic prospects. </a:t>
            </a:r>
          </a:p>
        </p:txBody>
      </p:sp>
      <p:pic>
        <p:nvPicPr>
          <p:cNvPr id="38919" name="Picture 7" descr="j0345649"/>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2590800"/>
            <a:ext cx="3581400" cy="3459163"/>
          </a:xfrm>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1" end="1"/>
                                            </p:txEl>
                                          </p:spTgt>
                                        </p:tgtEl>
                                        <p:attrNameLst>
                                          <p:attrName>style.visibility</p:attrName>
                                        </p:attrNameLst>
                                      </p:cBhvr>
                                      <p:to>
                                        <p:strVal val="visible"/>
                                      </p:to>
                                    </p:set>
                                    <p:anim calcmode="lin" valueType="num">
                                      <p:cBhvr additive="base">
                                        <p:cTn id="7" dur="5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r>
              <a:rPr lang="en-US"/>
              <a:t>Issue 1:</a:t>
            </a:r>
            <a:r>
              <a:rPr lang="en-US" sz="4000"/>
              <a:t> </a:t>
            </a:r>
            <a:r>
              <a:rPr lang="en-US"/>
              <a:t>Why People Migrate</a:t>
            </a:r>
          </a:p>
        </p:txBody>
      </p:sp>
      <p:sp>
        <p:nvSpPr>
          <p:cNvPr id="3075" name="Rectangle 3"/>
          <p:cNvSpPr>
            <a:spLocks noGrp="1" noChangeArrowheads="1"/>
          </p:cNvSpPr>
          <p:nvPr>
            <p:ph type="body" idx="1"/>
          </p:nvPr>
        </p:nvSpPr>
        <p:spPr>
          <a:xfrm>
            <a:off x="685800" y="1371600"/>
            <a:ext cx="7772400" cy="5105400"/>
          </a:xfrm>
        </p:spPr>
        <p:txBody>
          <a:bodyPr/>
          <a:lstStyle/>
          <a:p>
            <a:pPr>
              <a:tabLst>
                <a:tab pos="2976563" algn="l"/>
                <a:tab pos="5027613" algn="l"/>
              </a:tabLst>
            </a:pPr>
            <a:r>
              <a:rPr lang="en-US"/>
              <a:t>Reasons for migrating</a:t>
            </a:r>
          </a:p>
          <a:p>
            <a:pPr lvl="1">
              <a:buClrTx/>
              <a:tabLst>
                <a:tab pos="2976563" algn="l"/>
                <a:tab pos="5027613" algn="l"/>
              </a:tabLst>
            </a:pPr>
            <a:r>
              <a:rPr lang="en-US" sz="2400" i="1"/>
              <a:t>Push and pull factors</a:t>
            </a:r>
            <a:endParaRPr lang="en-US"/>
          </a:p>
          <a:p>
            <a:pPr lvl="1">
              <a:buClrTx/>
              <a:buFont typeface="Wingdings" pitchFamily="2" charset="2"/>
              <a:buNone/>
              <a:tabLst>
                <a:tab pos="2976563" algn="l"/>
                <a:tab pos="5027613" algn="l"/>
              </a:tabLst>
            </a:pPr>
            <a:r>
              <a:rPr lang="en-US" sz="2400"/>
              <a:t>	• Economic	 • Cultural 	• Environmental</a:t>
            </a:r>
          </a:p>
          <a:p>
            <a:pPr lvl="1">
              <a:buClrTx/>
              <a:buFont typeface="Wingdings" pitchFamily="2" charset="2"/>
              <a:buNone/>
              <a:tabLst>
                <a:tab pos="2976563" algn="l"/>
                <a:tab pos="5027613" algn="l"/>
              </a:tabLst>
            </a:pPr>
            <a:r>
              <a:rPr lang="en-US" sz="2400" i="1"/>
              <a:t>–  Intervening obstacles</a:t>
            </a:r>
          </a:p>
          <a:p>
            <a:pPr>
              <a:tabLst>
                <a:tab pos="2976563" algn="l"/>
                <a:tab pos="5027613" algn="l"/>
              </a:tabLst>
            </a:pPr>
            <a:r>
              <a:rPr lang="en-US"/>
              <a:t>Distance of migration</a:t>
            </a:r>
          </a:p>
          <a:p>
            <a:pPr lvl="1">
              <a:buClrTx/>
              <a:tabLst>
                <a:tab pos="2976563" algn="l"/>
                <a:tab pos="5027613" algn="l"/>
              </a:tabLst>
            </a:pPr>
            <a:r>
              <a:rPr lang="en-US" sz="2400" i="1"/>
              <a:t>Internal migration</a:t>
            </a:r>
          </a:p>
          <a:p>
            <a:pPr lvl="1">
              <a:buClrTx/>
              <a:tabLst>
                <a:tab pos="2976563" algn="l"/>
                <a:tab pos="5027613" algn="l"/>
              </a:tabLst>
            </a:pPr>
            <a:r>
              <a:rPr lang="en-US" sz="2400" i="1"/>
              <a:t>International migration</a:t>
            </a:r>
            <a:endParaRPr lang="en-US" i="1"/>
          </a:p>
          <a:p>
            <a:pPr>
              <a:tabLst>
                <a:tab pos="2976563" algn="l"/>
                <a:tab pos="5027613" algn="l"/>
              </a:tabLst>
            </a:pPr>
            <a:r>
              <a:rPr lang="en-US"/>
              <a:t>Characteristics of migrants</a:t>
            </a:r>
          </a:p>
          <a:p>
            <a:pPr lvl="1">
              <a:buClrTx/>
              <a:tabLst>
                <a:tab pos="2976563" algn="l"/>
                <a:tab pos="5027613" algn="l"/>
              </a:tabLst>
            </a:pPr>
            <a:r>
              <a:rPr lang="en-US" sz="2400" i="1"/>
              <a:t>Gender</a:t>
            </a:r>
          </a:p>
          <a:p>
            <a:pPr lvl="1">
              <a:buClrTx/>
              <a:tabLst>
                <a:tab pos="2976563" algn="l"/>
                <a:tab pos="5027613" algn="l"/>
              </a:tabLst>
            </a:pPr>
            <a:r>
              <a:rPr lang="en-US" sz="2400" i="1"/>
              <a:t>Family status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en-US"/>
              <a:t>Ravenstein’s Laws</a:t>
            </a:r>
          </a:p>
        </p:txBody>
      </p:sp>
      <p:sp>
        <p:nvSpPr>
          <p:cNvPr id="40963" name="Rectangle 3"/>
          <p:cNvSpPr>
            <a:spLocks noGrp="1" noChangeArrowheads="1"/>
          </p:cNvSpPr>
          <p:nvPr>
            <p:ph type="body" sz="half" idx="1"/>
          </p:nvPr>
        </p:nvSpPr>
        <p:spPr>
          <a:xfrm>
            <a:off x="152400" y="1600200"/>
            <a:ext cx="5943600" cy="5257800"/>
          </a:xfrm>
        </p:spPr>
        <p:txBody>
          <a:bodyPr/>
          <a:lstStyle/>
          <a:p>
            <a:r>
              <a:rPr lang="en-US" sz="2800"/>
              <a:t>Geography has no comprehensive theory of migration, although a nineteenth-century essay of 11 migration “laws” written by E. G. Ravenstein is the basis for contemporary migration studies. </a:t>
            </a:r>
          </a:p>
          <a:p>
            <a:r>
              <a:rPr lang="en-US" sz="2800"/>
              <a:t>Ravenstein’s “laws” can be organized into three groups: </a:t>
            </a:r>
          </a:p>
          <a:p>
            <a:pPr lvl="1"/>
            <a:r>
              <a:rPr lang="en-US" sz="2400"/>
              <a:t>reasons</a:t>
            </a:r>
          </a:p>
          <a:p>
            <a:pPr lvl="1"/>
            <a:r>
              <a:rPr lang="en-US" sz="2400"/>
              <a:t>distance </a:t>
            </a:r>
          </a:p>
          <a:p>
            <a:pPr lvl="1"/>
            <a:r>
              <a:rPr lang="en-US" sz="2400"/>
              <a:t>migrant characteristics </a:t>
            </a:r>
          </a:p>
        </p:txBody>
      </p:sp>
      <p:pic>
        <p:nvPicPr>
          <p:cNvPr id="40966" name="Picture 6" descr="ravenstein-imag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24600" y="2133600"/>
            <a:ext cx="2613025" cy="4230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6990</TotalTime>
  <Words>3704</Words>
  <Application>Microsoft Office PowerPoint</Application>
  <PresentationFormat>On-screen Show (4:3)</PresentationFormat>
  <Paragraphs>357</Paragraphs>
  <Slides>69</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Tahoma</vt:lpstr>
      <vt:lpstr>Times</vt:lpstr>
      <vt:lpstr>Wingdings</vt:lpstr>
      <vt:lpstr>Balance</vt:lpstr>
      <vt:lpstr>Chapter 3</vt:lpstr>
      <vt:lpstr>What Geographers Study</vt:lpstr>
      <vt:lpstr>What Migrants Seek</vt:lpstr>
      <vt:lpstr>Migration</vt:lpstr>
      <vt:lpstr>Net Migration</vt:lpstr>
      <vt:lpstr>Migration and Circulation</vt:lpstr>
      <vt:lpstr>Here’s a Good Question that relates to Migration in the 21st Century</vt:lpstr>
      <vt:lpstr>Issue 1: Why People Migrate</vt:lpstr>
      <vt:lpstr>Ravenstein’s Laws</vt:lpstr>
      <vt:lpstr>Global Migration Patterns</vt:lpstr>
      <vt:lpstr>Push – Pull Factors</vt:lpstr>
      <vt:lpstr>Three Types of Push-Pull</vt:lpstr>
      <vt:lpstr>Economic Push and Pull Factors </vt:lpstr>
      <vt:lpstr>Cultural Push and Pull Factors </vt:lpstr>
      <vt:lpstr>Twentieth Century Instability</vt:lpstr>
      <vt:lpstr>Refugees: Sources and destinations</vt:lpstr>
      <vt:lpstr>Changes in Refugee Populations</vt:lpstr>
      <vt:lpstr>Environmental Push and Pull Factors </vt:lpstr>
      <vt:lpstr>Intervening Obstacles</vt:lpstr>
      <vt:lpstr>Distance Traveled</vt:lpstr>
      <vt:lpstr>International vs. Interregional Migration</vt:lpstr>
      <vt:lpstr>Two Types of Migration</vt:lpstr>
      <vt:lpstr>PowerPoint Presentation</vt:lpstr>
      <vt:lpstr>Connections to Demographic Transition</vt:lpstr>
      <vt:lpstr>Characteristics of Migrants</vt:lpstr>
      <vt:lpstr>Family Status of Migrants </vt:lpstr>
      <vt:lpstr>Mexican Immigration </vt:lpstr>
      <vt:lpstr>Issue 2: Migration Patterns</vt:lpstr>
      <vt:lpstr>Net Migration (per population)</vt:lpstr>
      <vt:lpstr>Migration to U.S., by region of origin  </vt:lpstr>
      <vt:lpstr>First Peak of European Immigration </vt:lpstr>
      <vt:lpstr>Second Peak of European Immigration </vt:lpstr>
      <vt:lpstr>Third Peak of European Immigration </vt:lpstr>
      <vt:lpstr>Recent Immigration from Less Developed Regions </vt:lpstr>
      <vt:lpstr>Migration from Asia to the U.S.</vt:lpstr>
      <vt:lpstr>Migration from Latin America to the U.S.</vt:lpstr>
      <vt:lpstr>Impact of Immigration on the United States</vt:lpstr>
      <vt:lpstr>Europe’s Demographic Transition. </vt:lpstr>
      <vt:lpstr>Diffusion of European Culture </vt:lpstr>
      <vt:lpstr>Undocumented Immigration to the United States </vt:lpstr>
      <vt:lpstr>Undocumented Immigration: Mexico to Arizona  </vt:lpstr>
      <vt:lpstr>The 1986 Immigration Reform and Control Act </vt:lpstr>
      <vt:lpstr>U.S. States as Immigrant Destinations</vt:lpstr>
      <vt:lpstr>Issue 3: Obstacles to Migration</vt:lpstr>
      <vt:lpstr>U.S. Quota Laws</vt:lpstr>
      <vt:lpstr>Brain Drain</vt:lpstr>
      <vt:lpstr>Guest Workers in Europe</vt:lpstr>
      <vt:lpstr>Time-contract Workers </vt:lpstr>
      <vt:lpstr>Distinguishing between Economic Migrants and Refugees </vt:lpstr>
      <vt:lpstr>Emigrants from Cuba</vt:lpstr>
      <vt:lpstr>Emigrants from Haiti </vt:lpstr>
      <vt:lpstr>Migration of Vietnamese Boat People</vt:lpstr>
      <vt:lpstr>Cultural Problems Living in Other Countries </vt:lpstr>
      <vt:lpstr>U.S. Attitudes toward Immigrants </vt:lpstr>
      <vt:lpstr>Attitudes toward Guest Workers </vt:lpstr>
      <vt:lpstr>Issue 4: Migration within a Country</vt:lpstr>
      <vt:lpstr>Migration Inside the US </vt:lpstr>
      <vt:lpstr>Center of Population in the U.S.</vt:lpstr>
      <vt:lpstr>Interregional Migration in the U.S.</vt:lpstr>
      <vt:lpstr>Migration between Regions in Other Countries – Russia </vt:lpstr>
      <vt:lpstr>Population, Migration and Brazil</vt:lpstr>
      <vt:lpstr>Population, Migration and Indonesia</vt:lpstr>
      <vt:lpstr> The European Economy</vt:lpstr>
      <vt:lpstr>Migration with-in India</vt:lpstr>
      <vt:lpstr>Migration from Rural to Urban Areas </vt:lpstr>
      <vt:lpstr>Intraregional Migration in the U.S.</vt:lpstr>
      <vt:lpstr>Trends in Urbanization</vt:lpstr>
      <vt:lpstr>Migration from Metropolitan to Non-metropolitan Areas</vt:lpstr>
      <vt:lpstr>Chapter 3: Migration</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Abe Goldman</dc:creator>
  <cp:lastModifiedBy>Christopher Bergum</cp:lastModifiedBy>
  <cp:revision>132</cp:revision>
  <dcterms:created xsi:type="dcterms:W3CDTF">2011-10-24T15:00:36Z</dcterms:created>
  <dcterms:modified xsi:type="dcterms:W3CDTF">2014-10-30T16:57:47Z</dcterms:modified>
</cp:coreProperties>
</file>